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54" r:id="rId2"/>
  </p:sldMasterIdLst>
  <p:notesMasterIdLst>
    <p:notesMasterId r:id="rId31"/>
  </p:notesMasterIdLst>
  <p:handoutMasterIdLst>
    <p:handoutMasterId r:id="rId32"/>
  </p:handoutMasterIdLst>
  <p:sldIdLst>
    <p:sldId id="705" r:id="rId3"/>
    <p:sldId id="1010" r:id="rId4"/>
    <p:sldId id="1024" r:id="rId5"/>
    <p:sldId id="1023" r:id="rId6"/>
    <p:sldId id="1018" r:id="rId7"/>
    <p:sldId id="1019" r:id="rId8"/>
    <p:sldId id="1021" r:id="rId9"/>
    <p:sldId id="896" r:id="rId10"/>
    <p:sldId id="899" r:id="rId11"/>
    <p:sldId id="1025" r:id="rId12"/>
    <p:sldId id="938" r:id="rId13"/>
    <p:sldId id="940" r:id="rId14"/>
    <p:sldId id="954" r:id="rId15"/>
    <p:sldId id="985" r:id="rId16"/>
    <p:sldId id="986" r:id="rId17"/>
    <p:sldId id="1029" r:id="rId18"/>
    <p:sldId id="997" r:id="rId19"/>
    <p:sldId id="943" r:id="rId20"/>
    <p:sldId id="1031" r:id="rId21"/>
    <p:sldId id="988" r:id="rId22"/>
    <p:sldId id="948" r:id="rId23"/>
    <p:sldId id="1038" r:id="rId24"/>
    <p:sldId id="1039" r:id="rId25"/>
    <p:sldId id="1033" r:id="rId26"/>
    <p:sldId id="946" r:id="rId27"/>
    <p:sldId id="1037" r:id="rId28"/>
    <p:sldId id="1036" r:id="rId29"/>
    <p:sldId id="995" r:id="rId30"/>
  </p:sldIdLst>
  <p:sldSz cx="12192000" cy="6858000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ostiau Tony" initials="PT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C5"/>
    <a:srgbClr val="FFECAF"/>
    <a:srgbClr val="000000"/>
    <a:srgbClr val="2121FF"/>
    <a:srgbClr val="5757FF"/>
    <a:srgbClr val="007A37"/>
    <a:srgbClr val="FFFFFF"/>
    <a:srgbClr val="F48020"/>
    <a:srgbClr val="E76F0B"/>
    <a:srgbClr val="F7A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9" autoAdjust="0"/>
    <p:restoredTop sz="95083" autoAdjust="0"/>
  </p:normalViewPr>
  <p:slideViewPr>
    <p:cSldViewPr>
      <p:cViewPr>
        <p:scale>
          <a:sx n="302" d="100"/>
          <a:sy n="302" d="100"/>
        </p:scale>
        <p:origin x="-15538" y="-547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013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" y="742950"/>
            <a:ext cx="6604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7B955B-9B3C-2647-95FD-E9C749E36CDB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/>
              <a:t>Hello, everyone.</a:t>
            </a:r>
            <a:r>
              <a:rPr lang="en-US" baseline="0" dirty="0" smtClean="0"/>
              <a:t> </a:t>
            </a:r>
            <a:r>
              <a:rPr lang="en-US" dirty="0" smtClean="0"/>
              <a:t>Thanks for coming.</a:t>
            </a:r>
            <a:r>
              <a:rPr lang="en-US" dirty="0" smtClean="0">
                <a:latin typeface="Arial" charset="0"/>
              </a:rPr>
              <a:t>, my name is </a:t>
            </a:r>
            <a:r>
              <a:rPr lang="en-US" dirty="0" err="1" smtClean="0">
                <a:latin typeface="Arial" charset="0"/>
              </a:rPr>
              <a:t>ouared</a:t>
            </a:r>
            <a:r>
              <a:rPr lang="en-US" dirty="0" smtClean="0">
                <a:latin typeface="Arial" charset="0"/>
              </a:rPr>
              <a:t> </a:t>
            </a:r>
            <a:r>
              <a:rPr lang="en-US" dirty="0" err="1" smtClean="0">
                <a:latin typeface="Arial" charset="0"/>
              </a:rPr>
              <a:t>abdelkader</a:t>
            </a:r>
            <a:r>
              <a:rPr lang="en-US" dirty="0" smtClean="0">
                <a:latin typeface="Arial" charset="0"/>
              </a:rPr>
              <a:t> I’m a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post doc researcher</a:t>
            </a:r>
            <a:r>
              <a:rPr lang="en-US" baseline="0" dirty="0" smtClean="0">
                <a:latin typeface="Arial" charset="0"/>
              </a:rPr>
              <a:t> </a:t>
            </a:r>
            <a:r>
              <a:rPr lang="en-US" dirty="0" smtClean="0">
                <a:latin typeface="Arial" charset="0"/>
              </a:rPr>
              <a:t>from </a:t>
            </a:r>
            <a:r>
              <a:rPr lang="en-US" dirty="0" smtClean="0"/>
              <a:t>Namur University of Belgium 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it my pleasure to be here with you</a:t>
            </a:r>
          </a:p>
          <a:p>
            <a:pPr eaLnBrk="1" hangingPunct="1"/>
            <a:endParaRPr lang="en-US" dirty="0" smtClean="0">
              <a:latin typeface="Arial" charset="0"/>
            </a:endParaRPr>
          </a:p>
          <a:p>
            <a:pPr eaLnBrk="1" hangingPunct="1"/>
            <a:r>
              <a:rPr lang="en-US" dirty="0" smtClean="0">
                <a:latin typeface="Arial" charset="0"/>
              </a:rPr>
              <a:t>In this presentation, </a:t>
            </a:r>
            <a:r>
              <a:rPr lang="en-US" dirty="0" err="1" smtClean="0">
                <a:latin typeface="Arial" charset="0"/>
              </a:rPr>
              <a:t>i</a:t>
            </a:r>
            <a:r>
              <a:rPr lang="en-US" dirty="0" smtClean="0">
                <a:latin typeface="Arial" charset="0"/>
              </a:rPr>
              <a:t> will share with you a part of my research </a:t>
            </a:r>
            <a:r>
              <a:rPr lang="en-US" dirty="0" err="1" smtClean="0">
                <a:latin typeface="Arial" charset="0"/>
              </a:rPr>
              <a:t>intitiled</a:t>
            </a:r>
            <a:r>
              <a:rPr lang="en-US" dirty="0" smtClean="0">
                <a:latin typeface="Arial" charset="0"/>
              </a:rPr>
              <a:t>:</a:t>
            </a:r>
          </a:p>
          <a:p>
            <a:pPr algn="l"/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Towards The Systematic Design of Model Animation: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Key Ingredients and General Guidelines </a:t>
            </a:r>
            <a:endParaRPr lang="en-GB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order to ensure this coordination between animation and transformation, we decide decoupling TUs and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AUs.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MT is decomposed into smaller TU and the animations that are accessed by the TU are represented in the respective unit.</a:t>
            </a:r>
            <a:endParaRPr lang="en-US" b="0" dirty="0" smtClean="0">
              <a:effectLst/>
            </a:endParaRP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mapping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concept  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between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and transformation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will be used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different scenarios  one to one, one to many or many to many , in order to to achieve more flexibility in MA animation and Enable the reuse of AUs </a:t>
            </a: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first scenario of mapping, we attach one AU to one AU . This means that that a single UT to be visualized in multiple MA ( flexibility concept)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-Second, we attach many more granular  sets of AUs with  one TU.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And we can reuse AU for several TU of different DSL.</a:t>
            </a:r>
            <a:endParaRPr lang="en-US" b="0" dirty="0" smtClean="0">
              <a:effectLst/>
            </a:endParaRPr>
          </a:p>
          <a:p>
            <a:pPr rtl="0"/>
            <a:endParaRPr lang="fr-FR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</a:t>
            </a:r>
          </a:p>
          <a:p>
            <a:pPr rtl="0"/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indent="0" rtl="0">
              <a:buFontTx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To achieve more flexibility in MA animation and Enable the reuse of AUs , the concept of mapping will be used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different mapping scenarios: 1-to-1, N-to-1, 1-to-N, N-to-M  for relating  Each the TUs and the AUs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first scenario of mapping, we attach one AU to one AU . This means that that a single UT to be visualized in multiple MA ( flexibility concept)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-Second, we attach many more granular  sets of AUs with  one TU.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And we can reuse AU for several TU of different DSL.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--------------------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Si j’ai une règle de réécriture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Si quelque il veut définir une animation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En règles générale une animation correspond à une transformation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On veut relaxer ce truc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decoupling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AU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from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TU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1: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flexibility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definition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MA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2: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Reuse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MA</a:t>
            </a:r>
            <a:endParaRPr lang="fr-FR" b="0" dirty="0" smtClean="0">
              <a:effectLst/>
            </a:endParaRPr>
          </a:p>
          <a:p>
            <a:r>
              <a:rPr lang="fr-FR" dirty="0" smtClean="0"/>
              <a:t/>
            </a:r>
            <a:br>
              <a:rPr lang="fr-FR" dirty="0" smtClean="0"/>
            </a:br>
            <a:endParaRPr lang="en-US" b="0" baseline="0" dirty="0" smtClean="0">
              <a:effectLst/>
            </a:endParaRPr>
          </a:p>
          <a:p>
            <a:pPr rtl="0"/>
            <a:endParaRPr lang="en-US" b="0" baseline="0" dirty="0" smtClean="0">
              <a:effectLst/>
            </a:endParaRPr>
          </a:p>
          <a:p>
            <a:pPr rtl="0"/>
            <a:r>
              <a:rPr lang="fr-BE" b="0" baseline="0" dirty="0" smtClean="0">
                <a:effectLst/>
              </a:rPr>
              <a:t>Je mappe  place a celle et </a:t>
            </a:r>
            <a:r>
              <a:rPr lang="fr-BE" b="0" baseline="0" dirty="0" err="1" smtClean="0">
                <a:effectLst/>
              </a:rPr>
              <a:t>tocken</a:t>
            </a:r>
            <a:r>
              <a:rPr lang="fr-BE" b="0" baseline="0" dirty="0" smtClean="0">
                <a:effectLst/>
              </a:rPr>
              <a:t> a </a:t>
            </a:r>
            <a:r>
              <a:rPr lang="fr-BE" b="0" baseline="0" dirty="0" err="1" smtClean="0">
                <a:effectLst/>
              </a:rPr>
              <a:t>pacman</a:t>
            </a:r>
            <a:r>
              <a:rPr lang="fr-BE" b="0" baseline="0" dirty="0" smtClean="0">
                <a:effectLst/>
              </a:rPr>
              <a:t> </a:t>
            </a:r>
          </a:p>
          <a:p>
            <a:pPr rtl="0"/>
            <a:r>
              <a:rPr lang="fr-BE" b="0" baseline="0" dirty="0" smtClean="0">
                <a:effectLst/>
              </a:rPr>
              <a:t>On obtient l’animation move </a:t>
            </a:r>
            <a:r>
              <a:rPr lang="fr-BE" b="0" baseline="0" dirty="0" err="1" smtClean="0">
                <a:effectLst/>
              </a:rPr>
              <a:t>pacman</a:t>
            </a:r>
            <a:endParaRPr lang="fr-BE" b="0" baseline="0" dirty="0" smtClean="0">
              <a:effectLst/>
            </a:endParaRPr>
          </a:p>
          <a:p>
            <a:pPr rtl="0"/>
            <a:endParaRPr lang="en-US" b="0" baseline="0" dirty="0" smtClean="0">
              <a:effectLst/>
            </a:endParaRPr>
          </a:p>
          <a:p>
            <a:pPr rtl="0"/>
            <a:endParaRPr lang="en-US" b="0" baseline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 smtClean="0"/>
          </a:p>
          <a:p>
            <a:endParaRPr lang="en-US" dirty="0" smtClean="0"/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411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components for designing MA Tools (</a:t>
            </a:r>
            <a:r>
              <a:rPr lang="en-US" sz="1200" b="0" dirty="0" smtClean="0">
                <a:solidFill>
                  <a:srgbClr val="FF0000"/>
                </a:solidFill>
              </a:rPr>
              <a:t>Enable the reuse of AUs </a:t>
            </a:r>
            <a:r>
              <a:rPr lang="en-US" sz="1200" b="0" baseline="0" dirty="0" smtClean="0">
                <a:solidFill>
                  <a:srgbClr val="FF0000"/>
                </a:solidFill>
              </a:rPr>
              <a:t> 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For different DSL)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b="0" dirty="0" smtClean="0"/>
              <a:t>- Following our</a:t>
            </a:r>
            <a:r>
              <a:rPr lang="en-US" b="0" baseline="0" dirty="0" smtClean="0"/>
              <a:t> vision to provide a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Reusable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  and </a:t>
            </a:r>
            <a:r>
              <a:rPr lang="en-US" sz="1200" b="0" u="sng" dirty="0" smtClean="0">
                <a:solidFill>
                  <a:srgbClr val="000000"/>
                </a:solidFill>
                <a:latin typeface="LinLibertineT"/>
              </a:rPr>
              <a:t>flexible</a:t>
            </a:r>
            <a:r>
              <a:rPr lang="en-US" sz="1200" b="0" dirty="0" smtClean="0">
                <a:solidFill>
                  <a:srgbClr val="000000"/>
                </a:solidFill>
                <a:latin typeface="LinLibertineT"/>
              </a:rPr>
              <a:t> components for designing MA , </a:t>
            </a: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We have identified three Key Challenges 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</a:t>
            </a:r>
            <a:r>
              <a:rPr lang="en-US" sz="1800" b="0" baseline="0" dirty="0" smtClean="0">
                <a:solidFill>
                  <a:prstClr val="black"/>
                </a:solidFill>
              </a:rPr>
              <a:t> </a:t>
            </a:r>
            <a:r>
              <a:rPr lang="en-US" sz="1800" b="0" dirty="0" smtClean="0">
                <a:solidFill>
                  <a:prstClr val="black"/>
                </a:solidFill>
              </a:rPr>
              <a:t>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dirty="0" smtClean="0">
                <a:solidFill>
                  <a:srgbClr val="000000"/>
                </a:solidFill>
                <a:latin typeface="LinLibertineT"/>
              </a:rPr>
              <a:t>-----------------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 smtClean="0">
              <a:solidFill>
                <a:srgbClr val="000000"/>
              </a:solidFill>
              <a:latin typeface="LinLibertineT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  <a:t>- Three Key Challenges must be discussed: </a:t>
            </a:r>
            <a:br>
              <a:rPr lang="en-US" b="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define CS for easily expressing MA;</a:t>
            </a:r>
            <a:r>
              <a:rPr lang="en-US" sz="2400" b="0" dirty="0" smtClean="0">
                <a:solidFill>
                  <a:prstClr val="black"/>
                </a:solidFill>
              </a:rPr>
              <a:t>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B</a:t>
            </a:r>
            <a:r>
              <a:rPr lang="en-US" sz="1800" b="0" dirty="0" smtClean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cap="small" dirty="0" smtClean="0">
                <a:solidFill>
                  <a:prstClr val="black"/>
                </a:solidFill>
              </a:rPr>
              <a:t>E</a:t>
            </a:r>
            <a:r>
              <a:rPr lang="en-US" sz="1800" b="0" dirty="0" smtClean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0" dirty="0" smtClean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 smtClean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261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challenge: Concrete Syntax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66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cap="small" dirty="0" smtClean="0">
                <a:solidFill>
                  <a:prstClr val="black"/>
                </a:solidFill>
              </a:rPr>
              <a:t>To E</a:t>
            </a:r>
            <a:r>
              <a:rPr lang="en-US" sz="1800" dirty="0" smtClean="0">
                <a:solidFill>
                  <a:prstClr val="black"/>
                </a:solidFill>
              </a:rPr>
              <a:t>xplicitly define CS for expressing MA;</a:t>
            </a:r>
            <a:r>
              <a:rPr lang="en-US" sz="2400" dirty="0" smtClean="0">
                <a:solidFill>
                  <a:prstClr val="black"/>
                </a:solidFill>
              </a:rPr>
              <a:t> we need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US" sz="2400" dirty="0" smtClean="0">
              <a:solidFill>
                <a:prstClr val="black"/>
              </a:solidFill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explain the challenges related to a complex rendering patterns, </a:t>
            </a: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let’s consider the following example that illustrate the CS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of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Finite -state machine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ere we have the visual representation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(Kind state : symbol for Regular, INITIAL and FINAL states and transition)</a:t>
            </a:r>
          </a:p>
          <a:p>
            <a:pPr marL="171450" indent="-171450" rtl="0">
              <a:buFontTx/>
              <a:buChar char="-"/>
            </a:pPr>
            <a:r>
              <a:rPr lang="en-US" b="0" dirty="0" smtClean="0">
                <a:effectLst/>
              </a:rPr>
              <a:t>We can consider three Usages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element can be mapped by visual element of concrete syntax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For instance the state of FSM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can be represent by a class State that is a generalization of three class initial, final and regular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  - So, to visualize this model, we associate for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each class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corresponding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visual element of the CS</a:t>
            </a:r>
            <a:endParaRPr lang="en-US" b="1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99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second scenario, the representation of the rendering function 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based on enumerate of these three kind of states, 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case to visualize the CS , we must write the queries explicitly using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query languages (like OCL-style constraint.) to define the rendering function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381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the third scenario, the INITIAL, FINAL  and REGULAR states are defined based on references.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the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rendering function is defined as set of OCL expression  based on references evaluation</a:t>
            </a:r>
            <a:endParaRPr lang="en-US" b="0" dirty="0" smtClean="0">
              <a:effectLst/>
            </a:endParaRPr>
          </a:p>
          <a:p>
            <a:endParaRPr lang="fr-FR" dirty="0" smtClean="0"/>
          </a:p>
          <a:p>
            <a:r>
              <a:rPr lang="en-US" dirty="0" smtClean="0"/>
              <a:t>So,</a:t>
            </a:r>
            <a:r>
              <a:rPr lang="en-US" baseline="0" dirty="0" smtClean="0"/>
              <a:t> </a:t>
            </a:r>
            <a:r>
              <a:rPr lang="en-US" dirty="0" smtClean="0"/>
              <a:t>From this example, one can see from</a:t>
            </a:r>
            <a:r>
              <a:rPr lang="en-US" baseline="0" dirty="0" smtClean="0"/>
              <a:t> </a:t>
            </a:r>
            <a:r>
              <a:rPr lang="en-US" dirty="0" smtClean="0"/>
              <a:t>a simple DSL ,</a:t>
            </a:r>
            <a:r>
              <a:rPr lang="en-US" baseline="0" dirty="0" smtClean="0"/>
              <a:t> a </a:t>
            </a:r>
            <a:r>
              <a:rPr lang="en-US" dirty="0" smtClean="0"/>
              <a:t>multiple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rendering </a:t>
            </a:r>
            <a:r>
              <a:rPr lang="en-US" dirty="0" smtClean="0"/>
              <a:t>scenarios that must be considered</a:t>
            </a:r>
          </a:p>
          <a:p>
            <a:r>
              <a:rPr lang="en-US" dirty="0" smtClean="0"/>
              <a:t>In fact, we need a complex rendering patterns to handle these scenarios,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17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Other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feature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must be considered in rendering function is to Integrating “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insideness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” natively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To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more understand the problem, consider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 scenario of Pacman game when persona Pacman eats ghost</a:t>
            </a:r>
            <a:endParaRPr lang="en-US" b="0" dirty="0" smtClean="0">
              <a:effectLst/>
            </a:endParaRPr>
          </a:p>
          <a:p>
            <a:pPr marL="0" indent="0" rtl="0">
              <a:buFontTx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As we can see,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illusion can be specifies by sequence of animation in sequential and parallel mode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 a complex visual effect, can obtained by  Sequences  of  images chained to provide this illusion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J’ai la notion de composition </a:t>
            </a:r>
            <a:endParaRPr lang="en-US" b="0" dirty="0" smtClean="0">
              <a:effectLst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----------------------------</a:t>
            </a: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Au MM, j’ai la notion de composition,  graphique a donne ca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Un truc dédié -&gt;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natively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-cette notion n’est pas nativement existe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Laisser ca pour l’utilisateur c’est difficile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Associer un élément graphique a chaque classe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Truc au milieu -&gt; position</a:t>
            </a:r>
            <a:endParaRPr lang="fr-FR" b="0" dirty="0" smtClean="0">
              <a:effectLst/>
            </a:endParaRPr>
          </a:p>
          <a:p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784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In the Complex Rendering Patterns, we must support animations natively, regarding the high demands of UX design usability,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feature means the capabilities to assist designers create a successful animation product by browsing the existing graphical element, enriching, editing and customizing them.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So, we believe that providing a  visual language, allows designers to take advantage of flexibility and reusability of its library component.</a:t>
            </a:r>
          </a:p>
          <a:p>
            <a:pPr marL="171450" indent="-171450" rtl="0">
              <a:buFontTx/>
              <a:buChar char="-"/>
            </a:pPr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 A Visual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language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allows editing of the properties of the selected elements in the canvas and adopting a drug-and-drop style for the animation building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This make it more an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animation design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flexible and fully unlock the CM engineering potential.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58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Now, we move to the second challenge :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MA Specification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41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oordination</a:t>
            </a:r>
            <a:r>
              <a:rPr lang="fr-FR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baseline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Animations and transformation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Arial" pitchFamily="-107" charset="0"/>
                <a:ea typeface="ＭＳ Ｐゴシック" charset="0"/>
                <a:cs typeface="ＭＳ Ｐゴシック" charset="0"/>
              </a:rPr>
              <a:t>chain,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 driven by trigger  </a:t>
            </a:r>
            <a:r>
              <a:rPr lang="en-US" sz="1200" b="1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events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in witch, </a:t>
            </a:r>
            <a:r>
              <a:rPr lang="en-US" baseline="0" dirty="0" smtClean="0"/>
              <a:t> one step of transformation triggers  one or several animation steps,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For instance,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Figure: 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The first transformation step corresponds to one AU step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second and fourth transformation step correspond to 3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And the third correspond to 5 animations steps</a:t>
            </a:r>
          </a:p>
          <a:p>
            <a:pPr marL="228600" indent="-228600">
              <a:buAutoNum type="arabicPeriod"/>
            </a:pPr>
            <a:endParaRPr lang="fr-FR" dirty="0" smtClean="0"/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question here, how to orchestrate this execution between the both process ?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</a:t>
            </a:r>
          </a:p>
          <a:p>
            <a:pPr rtl="0"/>
            <a:endParaRPr lang="fr-FR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en-US" dirty="0" err="1" smtClean="0"/>
              <a:t>Trafo</a:t>
            </a:r>
            <a:r>
              <a:rPr lang="en-US" dirty="0" smtClean="0"/>
              <a:t> is a program to perform coordinate transformations useful in combination with the analysis of single-crystal NMR spectra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--------------------------</a:t>
            </a:r>
          </a:p>
          <a:p>
            <a:pPr rtl="0"/>
            <a:endParaRPr lang="fr-BE" b="0" dirty="0" smtClean="0">
              <a:effectLst/>
            </a:endParaRPr>
          </a:p>
          <a:p>
            <a:pPr rtl="0"/>
            <a:r>
              <a:rPr lang="fr-BE" b="0" dirty="0" smtClean="0">
                <a:effectLst/>
              </a:rPr>
              <a:t>Initial model -&gt; truc</a:t>
            </a:r>
            <a:r>
              <a:rPr lang="fr-BE" b="0" baseline="0" dirty="0" smtClean="0">
                <a:effectLst/>
              </a:rPr>
              <a:t> graphique</a:t>
            </a:r>
          </a:p>
          <a:p>
            <a:pPr rtl="0"/>
            <a:r>
              <a:rPr lang="fr-BE" b="0" baseline="0" dirty="0" smtClean="0">
                <a:effectLst/>
              </a:rPr>
              <a:t>Rien ne garantir comment exécuter AU</a:t>
            </a:r>
          </a:p>
          <a:p>
            <a:pPr rtl="0"/>
            <a:r>
              <a:rPr lang="fr-BE" b="0" baseline="0" dirty="0" smtClean="0">
                <a:effectLst/>
              </a:rPr>
              <a:t>Comment relier </a:t>
            </a:r>
          </a:p>
          <a:p>
            <a:pPr rtl="0"/>
            <a:r>
              <a:rPr lang="fr-BE" b="0" baseline="0" dirty="0" smtClean="0">
                <a:effectLst/>
              </a:rPr>
              <a:t>Comment définir AU</a:t>
            </a: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112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know in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MDE,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have, at 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who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responsible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design a DSL</a:t>
            </a: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conforms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Tranformation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expert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role is to define the language semantic and generate the application of end users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study, we introduce a MA designer as new role, to define the  animation according to the MT execution,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In MDE we have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Actors  at different level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at the level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 we have language designer who is responsible to design a DSML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level, we found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his task is to define a model that must be conform to MM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third actor is transformation expert, his role is to define the language semantic and generate the application of end users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Here, we need to introduce a MA as new role, to define the  animation corresponding to the MT execution,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-------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DSL designer (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engineer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and the transformation for the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Transformation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 :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transformation pour autre choses comme le test , la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verification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la validation, etc.</a:t>
            </a:r>
          </a:p>
          <a:p>
            <a:pPr marL="171450" indent="-171450" rtl="0">
              <a:buFontTx/>
              <a:buChar char="-"/>
            </a:pPr>
            <a:endParaRPr lang="fr-BE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Animation: relier l’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execution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 l’animation avec la transformation </a:t>
            </a:r>
          </a:p>
          <a:p>
            <a:pPr marL="171450" indent="-171450" rtl="0">
              <a:buFontTx/>
              <a:buChar char="-"/>
            </a:pP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Toutes les variables sont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discretes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le temps est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descret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9475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MA effect,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 have identify atomic and derived AU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For Atomic MA Effect, we have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zoomin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Disappearing Effect: like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zoomout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	- Action Effect:  like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change color and style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Other animation like path follow can be derived from combining these  primitives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95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592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we have two primitives DAPP with two parameters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what means the persona and on means the location</a:t>
            </a: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APP with two parameters what and from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-These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atomic primitive are composed to build a block of animation that we called BLINK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-So to use this block, a designer just 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attachs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Pacman and CELL and customize the period  of composer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145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3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For AU Scheduling, we have identify two Theoretical Approaches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first the Scheduling is Embedding  the scheduling inside  the UAs, this means that defined inside each unit animation using pre-condition and post-condition of each unit animation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The second method is to define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combinators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 of sequential and parallel mode outside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Uas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-------</a:t>
            </a:r>
          </a:p>
          <a:p>
            <a:pPr rtl="0"/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Now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try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to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construct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this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animation ( nous allons essayer de construire cette animation)</a:t>
            </a:r>
          </a:p>
          <a:p>
            <a:pPr rtl="0"/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Desapear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/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appear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deplacer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et clignoter 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51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third</a:t>
            </a:r>
            <a:r>
              <a:rPr lang="fr-FR" dirty="0" smtClean="0"/>
              <a:t> challenge </a:t>
            </a:r>
            <a:r>
              <a:rPr lang="fr-FR" dirty="0" err="1" smtClean="0"/>
              <a:t>is</a:t>
            </a:r>
            <a:r>
              <a:rPr lang="fr-FR" dirty="0" smtClean="0"/>
              <a:t> how </a:t>
            </a:r>
            <a:r>
              <a:rPr lang="fr-FR" dirty="0" err="1" smtClean="0"/>
              <a:t>relating</a:t>
            </a:r>
            <a:r>
              <a:rPr lang="fr-FR" dirty="0" smtClean="0"/>
              <a:t> </a:t>
            </a:r>
            <a:r>
              <a:rPr lang="fr-FR" baseline="0" dirty="0" smtClean="0"/>
              <a:t>AU and TU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2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Now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need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 be able to notify the MA engine that a TU is currently executed, so the MA engine performs the animation.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Two problems here: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1.How do we locate relevant TUs inside the overall transformation?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2.What is the communication process between both engines?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To solve the problem, we have proposed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use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GeMoC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approach for debugging: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Annotations for TU: This is used in a declarative way by the metaprogramming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paradigme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(e.g., the @Step annotation provided by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Kermeta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).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Communication protocol based on Interactive Exploration Services provided by the most debugger of MT engine . 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services helps to get the </a:t>
            </a:r>
            <a:r>
              <a:rPr lang="en-US" sz="1200" b="0" i="1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execution step and the  state model before and after execution of unit transformation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fr-FR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206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AU can be parametrized to support the reuse aspect.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 an example of move Right of Pacman, so the similar 	AU be duplicated by for all moves, just by parameterize the persona and the direction</a:t>
            </a:r>
            <a:endParaRPr lang="en-US" b="0" dirty="0" smtClean="0">
              <a:effectLst/>
            </a:endParaRP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 Also the optional parameter of  appear or disappear  frequency can be  used in order to show that the persona follows a specific path between CELLS </a:t>
            </a:r>
            <a:endParaRPr lang="en-US" b="0" dirty="0" smtClean="0">
              <a:effectLst/>
            </a:endParaRPr>
          </a:p>
          <a:p>
            <a:pPr rtl="0"/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This AU of move right can  be reused for other DSL, like fire token, in which Pacman is replaced by token and CELL is replaced by place 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So,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must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r-FR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 smtClean="0">
                <a:latin typeface="Courier" pitchFamily="49" charset="0"/>
              </a:rPr>
              <a:t>APP-DAPP</a:t>
            </a:r>
            <a:r>
              <a:rPr lang="fr-FR" dirty="0" smtClean="0"/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64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the-end;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-To summarize, I have presented a the Systematic Design of Model Animation as k</a:t>
            </a:r>
            <a:r>
              <a:rPr lang="en-US" sz="1200" b="0" i="1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ey Ingredients and General Guidelines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noticed that MA designer need a DSL Tools to perform MA alongside of MT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because a Lack of ﬂexibility in MA and to enable the reuse of AUs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-Our vision is to the use the concepts of mapping between AU and TU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-Three Challenges have been identified behind this vision</a:t>
            </a: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-First, for the concrete syntax the challenge is how to provide a complex rendering patterns to handle the variability specification in AS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</a:t>
            </a:r>
            <a:r>
              <a:rPr lang="en-US" dirty="0" smtClean="0"/>
              <a:t>Secondly,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MA specification by </a:t>
            </a:r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decoupling  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:  Model Animation Effects, from  Model Animation Scheduling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-Finally, the coordination between the both engine is based on annotation and communication</a:t>
            </a:r>
          </a:p>
          <a:p>
            <a:pPr rtl="0"/>
            <a:endParaRPr lang="fr-BE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</a:endParaRPr>
          </a:p>
          <a:p>
            <a:pPr rtl="0"/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As future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work</a:t>
            </a:r>
            <a:r>
              <a:rPr lang="fr-BE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, </a:t>
            </a:r>
            <a:r>
              <a:rPr lang="fr-BE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we</a:t>
            </a:r>
            <a:r>
              <a:rPr lang="fr-BE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are now in the phase of implementing our framework and validation through a case study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—----------------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Tank you for your attentions</a:t>
            </a:r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3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As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know in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MDE,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have, at 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language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designer,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who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responsible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for design a DSL</a:t>
            </a:r>
          </a:p>
          <a:p>
            <a:pPr marL="171450" indent="-171450" rtl="0">
              <a:buFontTx/>
              <a:buChar char="-"/>
            </a:pP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level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we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have the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,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task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define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a model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conforms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to a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endParaRPr lang="fr-FR" sz="1200" b="0" i="0" u="none" strike="noStrike" kern="1200" baseline="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Tranformation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expert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his role is to define the language semantic and generate the application of end users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In this study, we introduce a MA designer as new role, to define the  animation according to the MT execution,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 In MDE we have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Actors  at different level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at the level of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metamodel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 we have language designer who is responsible to design a DSML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At the Model level, we found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modeller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his task is to define a model that must be conform to MM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The third actor is transformation expert, his role is to define the language semantic and generate the application of end users</a:t>
            </a:r>
          </a:p>
          <a:p>
            <a:pPr marL="0" indent="0" rtl="0">
              <a:buFontTx/>
              <a:buNone/>
            </a:pPr>
            <a:endParaRPr lang="en-US" b="0" dirty="0" smtClean="0">
              <a:effectLst/>
            </a:endParaRPr>
          </a:p>
          <a:p>
            <a:pPr marL="171450" indent="-171450" rtl="0">
              <a:buFontTx/>
              <a:buChar char="-"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Here, we need to introduce a MA as new role, to define the  animation corresponding to the MT execution,</a:t>
            </a:r>
          </a:p>
          <a:p>
            <a:pPr rtl="0"/>
            <a:endParaRPr lang="en-US" b="0" dirty="0" smtClean="0">
              <a:effectLst/>
            </a:endParaRPr>
          </a:p>
          <a:p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951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precisely, we consider the model state to be defined in an execution </a:t>
            </a:r>
            <a:r>
              <a:rPr lang="en-US" dirty="0" err="1" smtClean="0"/>
              <a:t>metamodel</a:t>
            </a:r>
            <a:r>
              <a:rPr lang="en-US" dirty="0" smtClean="0"/>
              <a:t> that extends the abstract syntax </a:t>
            </a:r>
            <a:r>
              <a:rPr lang="en-US" dirty="0" err="1" smtClean="0"/>
              <a:t>metamodel</a:t>
            </a:r>
            <a:r>
              <a:rPr lang="en-US" dirty="0" smtClean="0"/>
              <a:t> using a non-intrusive extension mechanism, such as package merge [Obj13a]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290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6685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956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>
              <a:buFontTx/>
              <a:buChar char="-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411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-Another example of Model Animator, from the community of Modelling &amp; Simulation that based on a dedicated modeling language such as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modelica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langauee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, SCADA. System -This figure illustrates a  Model animator as dashboard that captures using sensors in real time the atmospheric properties like  temperature 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and wind speed</a:t>
            </a:r>
            <a:endParaRPr lang="en-US" b="0" dirty="0" smtClean="0"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-However, 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requirement related to  strict  time constraints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>------------------</a:t>
            </a:r>
            <a:endParaRPr lang="fr-FR" b="0" dirty="0" smtClean="0"/>
          </a:p>
          <a:p>
            <a:pPr rtl="0"/>
            <a:endParaRPr lang="fr-FR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-This figure illustrates a  Model animator that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is a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dashboard embedded in the windshield car vehicle.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-During driving the atmospheric properties like  temperature, humidity and wind speed are captured  in real time using sensors</a:t>
            </a:r>
            <a:endParaRPr lang="en-US" b="0" dirty="0" smtClean="0">
              <a:effectLst/>
            </a:endParaRPr>
          </a:p>
          <a:p>
            <a:pPr rtl="0"/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-In our research we don't address this kind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of simulation and animation challenges, because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because its complexity and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charset="0"/>
                <a:cs typeface="ＭＳ Ｐゴシック" charset="0"/>
              </a:rPr>
              <a:t> the strict time constraints.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endParaRPr lang="fr-FR" b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67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Model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</a:t>
            </a:r>
            <a:r>
              <a:rPr lang="en-US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eexploring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en-US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litterature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</a:t>
            </a: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realized the presence of confusion in literature</a:t>
            </a:r>
            <a:r>
              <a:rPr lang="en-US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between the concepts of visualization, simulation and animation: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clarify,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first, the visualization: is a</a:t>
            </a:r>
            <a:r>
              <a:rPr lang="en-US" sz="1200" dirty="0" smtClean="0"/>
              <a:t> rendering transformation </a:t>
            </a:r>
            <a:r>
              <a:rPr lang="en-US" sz="1200" b="1" i="1" dirty="0" smtClean="0"/>
              <a:t>assigns</a:t>
            </a:r>
            <a:r>
              <a:rPr lang="en-US" sz="1200" dirty="0" smtClean="0"/>
              <a:t> one (or more) </a:t>
            </a:r>
            <a:r>
              <a:rPr lang="en-US" sz="1200" b="1" i="1" dirty="0" smtClean="0"/>
              <a:t>concrete representation</a:t>
            </a:r>
            <a:r>
              <a:rPr lang="en-US" sz="1200" dirty="0" smtClean="0"/>
              <a:t>(s) to each abstract syntax element or group of elements in an input model</a:t>
            </a: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</a:t>
            </a:r>
            <a:r>
              <a:rPr lang="fr-FR" sz="12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</a:t>
            </a: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mapping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pacman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icon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Object class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pitchFamily="-107" charset="0"/>
                <a:ea typeface="ＭＳ Ｐゴシック" pitchFamily="-107" charset="-128"/>
                <a:cs typeface="+mn-cs"/>
              </a:rPr>
              <a:t>pacman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pitchFamily="-107" charset="0"/>
              <a:ea typeface="ＭＳ Ｐゴシック" pitchFamily="-107" charset="-128"/>
              <a:cs typeface="+mn-cs"/>
            </a:endParaRPr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simulation: </a:t>
            </a:r>
            <a:r>
              <a:rPr lang="en-US" sz="1200" dirty="0" smtClean="0"/>
              <a:t>A simulation transformation defines the </a:t>
            </a:r>
            <a:r>
              <a:rPr lang="en-US" sz="1200" b="1" i="1" dirty="0" smtClean="0"/>
              <a:t>operational semantics </a:t>
            </a:r>
            <a:r>
              <a:rPr lang="en-US" sz="1200" dirty="0" smtClean="0"/>
              <a:t>of a modeling language that updates the modeled system’s states, that </a:t>
            </a:r>
            <a:r>
              <a:rPr lang="en-US" sz="1200" dirty="0" err="1" smtClean="0"/>
              <a:t>inplace</a:t>
            </a:r>
            <a:r>
              <a:rPr lang="en-US" sz="1200" dirty="0" smtClean="0"/>
              <a:t> and </a:t>
            </a:r>
            <a:r>
              <a:rPr lang="fr-FR" sz="1200" dirty="0" err="1" smtClean="0"/>
              <a:t>Endogenous</a:t>
            </a:r>
            <a:endParaRPr lang="fr-FR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/>
          </a:p>
          <a:p>
            <a:pPr marL="6286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dirty="0" smtClean="0"/>
              <a:t>for exemple  the </a:t>
            </a:r>
            <a:r>
              <a:rPr lang="fr-FR" sz="1200" dirty="0" err="1" smtClean="0"/>
              <a:t>rules</a:t>
            </a:r>
            <a:r>
              <a:rPr lang="fr-FR" sz="1200" dirty="0" smtClean="0"/>
              <a:t> </a:t>
            </a:r>
            <a:r>
              <a:rPr lang="fr-FR" sz="1200" dirty="0" err="1" smtClean="0"/>
              <a:t>movepacman</a:t>
            </a:r>
            <a:r>
              <a:rPr lang="fr-FR" sz="1200" dirty="0" smtClean="0"/>
              <a:t> , update the state model by </a:t>
            </a:r>
            <a:r>
              <a:rPr lang="fr-FR" sz="1200" dirty="0" err="1" smtClean="0"/>
              <a:t>chainging</a:t>
            </a:r>
            <a:r>
              <a:rPr lang="fr-FR" sz="1200" baseline="0" dirty="0" smtClean="0"/>
              <a:t> the </a:t>
            </a:r>
            <a:r>
              <a:rPr lang="fr-FR" sz="1200" baseline="0" dirty="0" err="1" smtClean="0"/>
              <a:t>pacman</a:t>
            </a:r>
            <a:r>
              <a:rPr lang="fr-FR" sz="1200" baseline="0" dirty="0" smtClean="0"/>
              <a:t> position</a:t>
            </a:r>
            <a:endParaRPr lang="fr-FR" sz="1200" baseline="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200" baseline="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Animation: </a:t>
            </a:r>
            <a:r>
              <a:rPr lang="en-US" sz="1400" dirty="0" smtClean="0"/>
              <a:t>is the </a:t>
            </a:r>
            <a:r>
              <a:rPr lang="en-US" sz="1400" b="1" i="1" dirty="0" smtClean="0"/>
              <a:t>visualization of a simulation, so</a:t>
            </a:r>
            <a:r>
              <a:rPr lang="en-US" sz="1400" b="1" i="1" baseline="0" dirty="0" smtClean="0"/>
              <a:t> we need to </a:t>
            </a:r>
            <a:r>
              <a:rPr lang="en-US" sz="1400" b="1" i="1" baseline="0" dirty="0" err="1" smtClean="0"/>
              <a:t>perseive</a:t>
            </a:r>
            <a:r>
              <a:rPr lang="en-US" sz="1400" b="1" i="1" baseline="0" dirty="0" smtClean="0"/>
              <a:t> the execution steps and the model state of simulation execution and provides its corresponding animation using a given CS</a:t>
            </a:r>
            <a:endParaRPr lang="en-US" sz="1400" b="1" i="1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34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20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6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6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74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1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25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481179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18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5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0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00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747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625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302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679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4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2" y="5832476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4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5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3" y="5832478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6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3135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2E3135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658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x.doi.org/10.14279/tuj.eceasst.29.407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67608" y="5697254"/>
            <a:ext cx="3798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200" dirty="0" err="1">
                <a:solidFill>
                  <a:prstClr val="black"/>
                </a:solidFill>
              </a:rPr>
              <a:t>Monday</a:t>
            </a:r>
            <a:r>
              <a:rPr lang="fr-FR" sz="1200" dirty="0">
                <a:solidFill>
                  <a:prstClr val="black"/>
                </a:solidFill>
              </a:rPr>
              <a:t> 24th </a:t>
            </a:r>
            <a:r>
              <a:rPr lang="fr-FR" sz="1200" dirty="0" err="1">
                <a:solidFill>
                  <a:prstClr val="black"/>
                </a:solidFill>
              </a:rPr>
              <a:t>October</a:t>
            </a:r>
            <a:r>
              <a:rPr lang="fr-FR" sz="1200" dirty="0">
                <a:solidFill>
                  <a:prstClr val="black"/>
                </a:solidFill>
              </a:rPr>
              <a:t>, Montréal, Canada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560512" y="44624"/>
            <a:ext cx="9144000" cy="5589240"/>
          </a:xfrm>
        </p:spPr>
        <p:txBody>
          <a:bodyPr/>
          <a:lstStyle/>
          <a:p>
            <a:endParaRPr lang="en-US" sz="3200" b="1" dirty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pPr algn="l"/>
            <a:r>
              <a:rPr lang="en-US" sz="2800" b="1" dirty="0">
                <a:latin typeface="Arial" charset="0"/>
              </a:rPr>
              <a:t>Towards The Systematic Design of Model Animation:</a:t>
            </a:r>
          </a:p>
          <a:p>
            <a:r>
              <a:rPr lang="en-US" sz="2000" b="1" i="1" dirty="0">
                <a:latin typeface="Arial" charset="0"/>
              </a:rPr>
              <a:t>Key Ingredients and General Guidelines</a:t>
            </a:r>
            <a:endParaRPr lang="en-GB" sz="1100" i="1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r>
              <a:rPr lang="en-GB" sz="2800" dirty="0">
                <a:latin typeface="Arial" charset="0"/>
              </a:rPr>
              <a:t>Moussa </a:t>
            </a:r>
            <a:r>
              <a:rPr lang="en-GB" sz="2800" cap="small" dirty="0">
                <a:latin typeface="Arial" charset="0"/>
              </a:rPr>
              <a:t>Amrani</a:t>
            </a:r>
            <a:r>
              <a:rPr lang="en-GB" sz="2800" dirty="0">
                <a:latin typeface="Arial" charset="0"/>
              </a:rPr>
              <a:t>, </a:t>
            </a:r>
            <a:r>
              <a:rPr lang="en-GB" sz="2800" b="1" cap="small" dirty="0">
                <a:latin typeface="Arial" charset="0"/>
              </a:rPr>
              <a:t>Abdelkader</a:t>
            </a:r>
            <a:r>
              <a:rPr lang="en-GB" sz="2800" cap="small" dirty="0">
                <a:latin typeface="Arial" charset="0"/>
              </a:rPr>
              <a:t> </a:t>
            </a:r>
            <a:r>
              <a:rPr lang="en-GB" sz="2800" b="1" cap="small" dirty="0">
                <a:latin typeface="Arial" charset="0"/>
              </a:rPr>
              <a:t>Ouared</a:t>
            </a:r>
            <a:r>
              <a:rPr lang="en-GB" sz="2800" cap="small" dirty="0">
                <a:latin typeface="Arial" charset="0"/>
              </a:rPr>
              <a:t>,</a:t>
            </a:r>
            <a:r>
              <a:rPr lang="en-GB" sz="2800" dirty="0">
                <a:latin typeface="Arial" charset="0"/>
              </a:rPr>
              <a:t> </a:t>
            </a:r>
          </a:p>
          <a:p>
            <a:r>
              <a:rPr lang="en-GB" sz="2800" dirty="0">
                <a:latin typeface="Arial" charset="0"/>
              </a:rPr>
              <a:t>Pierre-Yves </a:t>
            </a:r>
            <a:r>
              <a:rPr lang="en-GB" sz="2800" cap="small" dirty="0" err="1">
                <a:latin typeface="Arial" charset="0"/>
              </a:rPr>
              <a:t>Schobbens</a:t>
            </a:r>
            <a:endParaRPr lang="en-GB" sz="2800" cap="small" dirty="0">
              <a:latin typeface="Arial" charset="0"/>
            </a:endParaRPr>
          </a:p>
          <a:p>
            <a:endParaRPr lang="fr-FR" sz="28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pPr algn="l"/>
            <a:r>
              <a:rPr lang="en-GB" sz="1400" dirty="0" err="1">
                <a:latin typeface="Arial" charset="0"/>
              </a:rPr>
              <a:t>Modeling</a:t>
            </a:r>
            <a:r>
              <a:rPr lang="en-GB" sz="1400" dirty="0">
                <a:latin typeface="Arial" charset="0"/>
              </a:rPr>
              <a:t> Language Engineering </a:t>
            </a:r>
            <a:r>
              <a:rPr lang="en-GB" sz="1400" cap="small" dirty="0">
                <a:latin typeface="Arial" charset="0"/>
              </a:rPr>
              <a:t>(</a:t>
            </a:r>
            <a:r>
              <a:rPr lang="en-GB" sz="1400" cap="small" dirty="0" err="1">
                <a:latin typeface="Arial" charset="0"/>
              </a:rPr>
              <a:t>Mle</a:t>
            </a:r>
            <a:r>
              <a:rPr lang="en-GB" sz="1400" cap="small" dirty="0">
                <a:latin typeface="Arial" charset="0"/>
              </a:rPr>
              <a:t>)</a:t>
            </a:r>
            <a:r>
              <a:rPr lang="en-GB" sz="1400" dirty="0">
                <a:latin typeface="Arial" charset="0"/>
              </a:rPr>
              <a:t> Workshop </a:t>
            </a:r>
          </a:p>
          <a:p>
            <a:pPr algn="l"/>
            <a:r>
              <a:rPr lang="en-GB" sz="1400" dirty="0">
                <a:latin typeface="Arial" charset="0"/>
              </a:rPr>
              <a:t>Co-Located with </a:t>
            </a:r>
            <a:r>
              <a:rPr lang="en-GB" sz="1400" dirty="0" err="1">
                <a:latin typeface="Arial" charset="0"/>
              </a:rPr>
              <a:t>MoDELS</a:t>
            </a:r>
            <a:r>
              <a:rPr lang="en-GB" sz="1400" dirty="0">
                <a:latin typeface="Arial" charset="0"/>
              </a:rPr>
              <a:t> 2022</a:t>
            </a:r>
            <a:r>
              <a:rPr lang="en-GB" sz="1400" cap="small" dirty="0">
                <a:latin typeface="Arial" charset="0"/>
              </a:rPr>
              <a:t/>
            </a:r>
            <a:br>
              <a:rPr lang="en-GB" sz="1400" cap="small" dirty="0">
                <a:latin typeface="Arial" charset="0"/>
              </a:rPr>
            </a:br>
            <a:endParaRPr lang="en-GB" sz="1400" cap="smal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</p:spPr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Decoupling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7328" y="2132856"/>
            <a:ext cx="936104" cy="396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" name="Connecteur droit avec flèche 2"/>
          <p:cNvCxnSpPr>
            <a:stCxn id="46" idx="3"/>
          </p:cNvCxnSpPr>
          <p:nvPr/>
        </p:nvCxnSpPr>
        <p:spPr>
          <a:xfrm>
            <a:off x="983432" y="2330856"/>
            <a:ext cx="1296000" cy="0"/>
          </a:xfrm>
          <a:prstGeom prst="straightConnector1">
            <a:avLst/>
          </a:prstGeom>
          <a:ln w="38100">
            <a:solidFill>
              <a:schemeClr val="tx1">
                <a:alpha val="99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296338" y="2132856"/>
            <a:ext cx="1639421" cy="396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7328" y="2978176"/>
            <a:ext cx="936104" cy="3960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</a:t>
            </a:r>
            <a:endParaRPr 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Connecteur droit avec flèche 49"/>
          <p:cNvCxnSpPr>
            <a:stCxn id="49" idx="3"/>
          </p:cNvCxnSpPr>
          <p:nvPr/>
        </p:nvCxnSpPr>
        <p:spPr>
          <a:xfrm>
            <a:off x="983432" y="3176176"/>
            <a:ext cx="1296000" cy="0"/>
          </a:xfrm>
          <a:prstGeom prst="straightConnector1">
            <a:avLst/>
          </a:prstGeom>
          <a:ln w="38100">
            <a:solidFill>
              <a:schemeClr val="tx1">
                <a:alpha val="99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Ellipse 56"/>
          <p:cNvSpPr/>
          <p:nvPr/>
        </p:nvSpPr>
        <p:spPr>
          <a:xfrm>
            <a:off x="2414741" y="292500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/>
          <p:cNvSpPr/>
          <p:nvPr/>
        </p:nvSpPr>
        <p:spPr>
          <a:xfrm>
            <a:off x="2576741" y="309917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/>
          <p:cNvSpPr/>
          <p:nvPr/>
        </p:nvSpPr>
        <p:spPr>
          <a:xfrm>
            <a:off x="3499705" y="295642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2918741" y="3172444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2200285" y="279322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Ellipse 64"/>
          <p:cNvSpPr/>
          <p:nvPr/>
        </p:nvSpPr>
        <p:spPr>
          <a:xfrm>
            <a:off x="3643705" y="309917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à coins arrondis 65"/>
          <p:cNvSpPr/>
          <p:nvPr/>
        </p:nvSpPr>
        <p:spPr>
          <a:xfrm>
            <a:off x="5231904" y="1484784"/>
            <a:ext cx="6840761" cy="4752528"/>
          </a:xfrm>
          <a:prstGeom prst="roundRect">
            <a:avLst>
              <a:gd name="adj" fmla="val 3637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494741" y="1778868"/>
            <a:ext cx="1881227" cy="26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330450" marR="408305" indent="-1914525">
              <a:lnSpc>
                <a:spcPts val="2110"/>
              </a:lnSpc>
              <a:spcBef>
                <a:spcPts val="315"/>
              </a:spcBef>
            </a:pPr>
            <a:r>
              <a:rPr lang="fr-FR" sz="1400" b="1" spc="10" dirty="0" err="1">
                <a:latin typeface="Arial"/>
                <a:cs typeface="Arial"/>
              </a:rPr>
              <a:t>Decoupling</a:t>
            </a:r>
            <a:endParaRPr lang="fr-FR" sz="1400" dirty="0">
              <a:latin typeface="Arial"/>
              <a:cs typeface="Arial"/>
            </a:endParaRPr>
          </a:p>
        </p:txBody>
      </p:sp>
      <p:sp>
        <p:nvSpPr>
          <p:cNvPr id="70" name="Flèche droite rayée 69"/>
          <p:cNvSpPr/>
          <p:nvPr/>
        </p:nvSpPr>
        <p:spPr>
          <a:xfrm>
            <a:off x="3754320" y="1988840"/>
            <a:ext cx="1466653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1" name="Straight Connector 2"/>
          <p:cNvCxnSpPr/>
          <p:nvPr/>
        </p:nvCxnSpPr>
        <p:spPr>
          <a:xfrm>
            <a:off x="7433440" y="2023715"/>
            <a:ext cx="2700000" cy="0"/>
          </a:xfrm>
          <a:prstGeom prst="lin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Rectangle 72"/>
          <p:cNvSpPr/>
          <p:nvPr/>
        </p:nvSpPr>
        <p:spPr>
          <a:xfrm>
            <a:off x="6281312" y="1806665"/>
            <a:ext cx="1188000" cy="396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0133872" y="1825715"/>
            <a:ext cx="1188000" cy="3960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" name="TextBox 38"/>
          <p:cNvSpPr txBox="1"/>
          <p:nvPr/>
        </p:nvSpPr>
        <p:spPr>
          <a:xfrm>
            <a:off x="7487380" y="1700457"/>
            <a:ext cx="106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7" name="TextBox 38"/>
          <p:cNvSpPr txBox="1"/>
          <p:nvPr/>
        </p:nvSpPr>
        <p:spPr>
          <a:xfrm>
            <a:off x="9434861" y="1687219"/>
            <a:ext cx="1065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0" name="Straight Connector 2"/>
          <p:cNvCxnSpPr>
            <a:endCxn id="85" idx="1"/>
          </p:cNvCxnSpPr>
          <p:nvPr/>
        </p:nvCxnSpPr>
        <p:spPr>
          <a:xfrm flipV="1">
            <a:off x="6010267" y="2903598"/>
            <a:ext cx="954402" cy="426414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1" name="Straight Connector 2"/>
          <p:cNvCxnSpPr>
            <a:stCxn id="89" idx="3"/>
          </p:cNvCxnSpPr>
          <p:nvPr/>
        </p:nvCxnSpPr>
        <p:spPr>
          <a:xfrm>
            <a:off x="6005079" y="3330942"/>
            <a:ext cx="950830" cy="17762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Straight Connector 2"/>
          <p:cNvCxnSpPr>
            <a:stCxn id="89" idx="3"/>
            <a:endCxn id="87" idx="1"/>
          </p:cNvCxnSpPr>
          <p:nvPr/>
        </p:nvCxnSpPr>
        <p:spPr>
          <a:xfrm>
            <a:off x="6005079" y="3330942"/>
            <a:ext cx="947790" cy="414853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Rectangle à coins arrondis 84"/>
          <p:cNvSpPr/>
          <p:nvPr/>
        </p:nvSpPr>
        <p:spPr>
          <a:xfrm>
            <a:off x="6964669" y="2741596"/>
            <a:ext cx="696707" cy="324003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6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6" name="Rectangle à coins arrondis 85"/>
          <p:cNvSpPr/>
          <p:nvPr/>
        </p:nvSpPr>
        <p:spPr>
          <a:xfrm>
            <a:off x="6952870" y="3134019"/>
            <a:ext cx="696707" cy="324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6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7" name="Rectangle à coins arrondis 86"/>
          <p:cNvSpPr/>
          <p:nvPr/>
        </p:nvSpPr>
        <p:spPr>
          <a:xfrm>
            <a:off x="6952869" y="3583795"/>
            <a:ext cx="696707" cy="324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6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9" name="Rectangle à coins arrondis 88"/>
          <p:cNvSpPr/>
          <p:nvPr/>
        </p:nvSpPr>
        <p:spPr>
          <a:xfrm>
            <a:off x="5342404" y="3143317"/>
            <a:ext cx="662675" cy="37525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6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</a:t>
            </a:r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80313" y="3445434"/>
            <a:ext cx="609935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 smtClean="0"/>
              <a:t>●●</a:t>
            </a:r>
            <a:r>
              <a:rPr lang="en-US" sz="200" dirty="0"/>
              <a:t> </a:t>
            </a:r>
            <a:r>
              <a:rPr lang="en-US" sz="200" dirty="0" smtClean="0"/>
              <a:t>●</a:t>
            </a:r>
            <a:endParaRPr lang="en-US" sz="200" dirty="0"/>
          </a:p>
        </p:txBody>
      </p:sp>
      <p:sp>
        <p:nvSpPr>
          <p:cNvPr id="90" name="Rectangle 89"/>
          <p:cNvSpPr/>
          <p:nvPr/>
        </p:nvSpPr>
        <p:spPr>
          <a:xfrm>
            <a:off x="7918739" y="2687986"/>
            <a:ext cx="379388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Sequential </a:t>
            </a:r>
            <a:r>
              <a:rPr lang="en-US" sz="1050" b="1" dirty="0" smtClean="0">
                <a:solidFill>
                  <a:prstClr val="black"/>
                </a:solidFill>
              </a:rPr>
              <a:t>                                     Concurrent</a:t>
            </a:r>
            <a:endParaRPr lang="en-US" sz="1050" dirty="0">
              <a:solidFill>
                <a:prstClr val="black"/>
              </a:solidFill>
            </a:endParaRPr>
          </a:p>
          <a:p>
            <a:pPr algn="ctr">
              <a:defRPr/>
            </a:pP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104" name="Rectangle à coins arrondis 103"/>
          <p:cNvSpPr/>
          <p:nvPr/>
        </p:nvSpPr>
        <p:spPr>
          <a:xfrm>
            <a:off x="5312619" y="465313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6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US" sz="1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" name="Rectangle à coins arrondis 104"/>
          <p:cNvSpPr/>
          <p:nvPr/>
        </p:nvSpPr>
        <p:spPr>
          <a:xfrm>
            <a:off x="5303912" y="542916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PM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7" name="Rectangle à coins arrondis 106"/>
          <p:cNvSpPr/>
          <p:nvPr/>
        </p:nvSpPr>
        <p:spPr>
          <a:xfrm>
            <a:off x="6902862" y="5049136"/>
            <a:ext cx="696707" cy="396000"/>
          </a:xfrm>
          <a:prstGeom prst="roundRect">
            <a:avLst>
              <a:gd name="adj" fmla="val 0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="1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4" name="Ellipse 113"/>
          <p:cNvSpPr/>
          <p:nvPr/>
        </p:nvSpPr>
        <p:spPr>
          <a:xfrm>
            <a:off x="8138347" y="4445353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llipse 114"/>
          <p:cNvSpPr/>
          <p:nvPr/>
        </p:nvSpPr>
        <p:spPr>
          <a:xfrm>
            <a:off x="8291646" y="462409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Ellipse 115"/>
          <p:cNvSpPr/>
          <p:nvPr/>
        </p:nvSpPr>
        <p:spPr>
          <a:xfrm>
            <a:off x="9214610" y="4481353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7" name="Connecteur droit avec flèche 116"/>
          <p:cNvCxnSpPr/>
          <p:nvPr/>
        </p:nvCxnSpPr>
        <p:spPr>
          <a:xfrm>
            <a:off x="8633646" y="4697369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Rounded Rectangle 70"/>
          <p:cNvSpPr/>
          <p:nvPr/>
        </p:nvSpPr>
        <p:spPr>
          <a:xfrm>
            <a:off x="8367839" y="5524055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ounded Rectangle 71"/>
          <p:cNvSpPr/>
          <p:nvPr/>
        </p:nvSpPr>
        <p:spPr>
          <a:xfrm>
            <a:off x="9347553" y="5524055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5" name="Straight Connector 75"/>
          <p:cNvCxnSpPr>
            <a:stCxn id="123" idx="3"/>
            <a:endCxn id="124" idx="1"/>
          </p:cNvCxnSpPr>
          <p:nvPr/>
        </p:nvCxnSpPr>
        <p:spPr>
          <a:xfrm>
            <a:off x="8727839" y="5704055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85"/>
          <p:cNvSpPr txBox="1"/>
          <p:nvPr/>
        </p:nvSpPr>
        <p:spPr>
          <a:xfrm>
            <a:off x="8894483" y="5517899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7" name="TextBox 89"/>
          <p:cNvSpPr txBox="1"/>
          <p:nvPr/>
        </p:nvSpPr>
        <p:spPr>
          <a:xfrm>
            <a:off x="8672370" y="5676255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8" name="Picture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42" y="5533707"/>
            <a:ext cx="252000" cy="259983"/>
          </a:xfrm>
          <a:prstGeom prst="rect">
            <a:avLst/>
          </a:prstGeom>
        </p:spPr>
      </p:pic>
      <p:sp>
        <p:nvSpPr>
          <p:cNvPr id="129" name="TextBox 101"/>
          <p:cNvSpPr txBox="1"/>
          <p:nvPr/>
        </p:nvSpPr>
        <p:spPr>
          <a:xfrm>
            <a:off x="8035129" y="5640128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0" name="Straight Connector 102"/>
          <p:cNvCxnSpPr>
            <a:stCxn id="128" idx="3"/>
            <a:endCxn id="123" idx="1"/>
          </p:cNvCxnSpPr>
          <p:nvPr/>
        </p:nvCxnSpPr>
        <p:spPr>
          <a:xfrm>
            <a:off x="8080442" y="5663699"/>
            <a:ext cx="287397" cy="40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en arc 130"/>
          <p:cNvCxnSpPr>
            <a:stCxn id="115" idx="3"/>
            <a:endCxn id="128" idx="0"/>
          </p:cNvCxnSpPr>
          <p:nvPr/>
        </p:nvCxnSpPr>
        <p:spPr>
          <a:xfrm rot="5400000">
            <a:off x="7758240" y="4973940"/>
            <a:ext cx="755969" cy="363564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en arc 131"/>
          <p:cNvCxnSpPr>
            <a:stCxn id="114" idx="4"/>
          </p:cNvCxnSpPr>
          <p:nvPr/>
        </p:nvCxnSpPr>
        <p:spPr>
          <a:xfrm rot="16200000" flipH="1">
            <a:off x="8174071" y="5165628"/>
            <a:ext cx="579153" cy="14660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en arc 133"/>
          <p:cNvCxnSpPr>
            <a:stCxn id="116" idx="3"/>
            <a:endCxn id="124" idx="0"/>
          </p:cNvCxnSpPr>
          <p:nvPr/>
        </p:nvCxnSpPr>
        <p:spPr>
          <a:xfrm rot="16200000" flipH="1">
            <a:off x="9083731" y="5080232"/>
            <a:ext cx="643239" cy="244406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Flèche droite rayée 135"/>
          <p:cNvSpPr/>
          <p:nvPr/>
        </p:nvSpPr>
        <p:spPr>
          <a:xfrm>
            <a:off x="9867306" y="5106817"/>
            <a:ext cx="532268" cy="339492"/>
          </a:xfrm>
          <a:prstGeom prst="stripedRightArrow">
            <a:avLst/>
          </a:prstGeom>
          <a:solidFill>
            <a:schemeClr val="tx1"/>
          </a:solidFill>
          <a:ln>
            <a:noFill/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7" name="Rectangle à coins arrondis 136"/>
          <p:cNvSpPr/>
          <p:nvPr/>
        </p:nvSpPr>
        <p:spPr>
          <a:xfrm>
            <a:off x="10513180" y="5076180"/>
            <a:ext cx="1487476" cy="37525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BE" sz="1800" b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MovePacman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8" name="Ellipse 137"/>
          <p:cNvSpPr/>
          <p:nvPr/>
        </p:nvSpPr>
        <p:spPr>
          <a:xfrm>
            <a:off x="8171703" y="3082568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Ellipse 138"/>
          <p:cNvSpPr/>
          <p:nvPr/>
        </p:nvSpPr>
        <p:spPr>
          <a:xfrm>
            <a:off x="8333703" y="325674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/>
          <p:cNvSpPr/>
          <p:nvPr/>
        </p:nvSpPr>
        <p:spPr>
          <a:xfrm>
            <a:off x="9256667" y="3113996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1" name="Connecteur droit avec flèche 140"/>
          <p:cNvCxnSpPr/>
          <p:nvPr/>
        </p:nvCxnSpPr>
        <p:spPr>
          <a:xfrm>
            <a:off x="8675703" y="3330012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avec flèche 141"/>
          <p:cNvCxnSpPr/>
          <p:nvPr/>
        </p:nvCxnSpPr>
        <p:spPr>
          <a:xfrm>
            <a:off x="7957247" y="295078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Ellipse 143"/>
          <p:cNvSpPr/>
          <p:nvPr/>
        </p:nvSpPr>
        <p:spPr>
          <a:xfrm>
            <a:off x="10237803" y="3078627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Ellipse 145"/>
          <p:cNvSpPr/>
          <p:nvPr/>
        </p:nvSpPr>
        <p:spPr>
          <a:xfrm>
            <a:off x="11460648" y="3110055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7" name="Connecteur droit avec flèche 146"/>
          <p:cNvCxnSpPr/>
          <p:nvPr/>
        </p:nvCxnSpPr>
        <p:spPr>
          <a:xfrm>
            <a:off x="10741803" y="3326071"/>
            <a:ext cx="720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avec flèche 147"/>
          <p:cNvCxnSpPr/>
          <p:nvPr/>
        </p:nvCxnSpPr>
        <p:spPr>
          <a:xfrm>
            <a:off x="10023347" y="2946847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Ellipse 148"/>
          <p:cNvSpPr/>
          <p:nvPr/>
        </p:nvSpPr>
        <p:spPr>
          <a:xfrm>
            <a:off x="11092165" y="3234617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Ellipse 149"/>
          <p:cNvSpPr/>
          <p:nvPr/>
        </p:nvSpPr>
        <p:spPr>
          <a:xfrm>
            <a:off x="10832158" y="3228004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2"/>
          <p:cNvCxnSpPr>
            <a:endCxn id="107" idx="1"/>
          </p:cNvCxnSpPr>
          <p:nvPr/>
        </p:nvCxnSpPr>
        <p:spPr>
          <a:xfrm>
            <a:off x="6007745" y="4814206"/>
            <a:ext cx="895117" cy="43293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3" name="Straight Connector 2"/>
          <p:cNvCxnSpPr>
            <a:stCxn id="105" idx="3"/>
            <a:endCxn id="107" idx="1"/>
          </p:cNvCxnSpPr>
          <p:nvPr/>
        </p:nvCxnSpPr>
        <p:spPr>
          <a:xfrm flipV="1">
            <a:off x="6000619" y="5247136"/>
            <a:ext cx="902243" cy="380030"/>
          </a:xfrm>
          <a:prstGeom prst="lin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Rectangle 160"/>
          <p:cNvSpPr/>
          <p:nvPr/>
        </p:nvSpPr>
        <p:spPr>
          <a:xfrm>
            <a:off x="5364833" y="2298209"/>
            <a:ext cx="2234735" cy="3657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kumimoji="0" lang="fr-FR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of MA</a:t>
            </a:r>
            <a:endParaRPr kumimoji="0" lang="en-GB" sz="1800" b="1" i="0" u="none" strike="noStrike" kern="1200" cap="none" spc="0" normalizeH="0" baseline="-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5375920" y="4143335"/>
            <a:ext cx="1998003" cy="36578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Reuse</a:t>
            </a:r>
            <a:r>
              <a:rPr lang="fr-FR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MA</a:t>
            </a:r>
            <a:endParaRPr lang="en-GB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51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9" grpId="0"/>
      <p:bldP spid="58" grpId="0" animBg="1"/>
      <p:bldP spid="65" grpId="0" animBg="1"/>
      <p:bldP spid="68" grpId="0"/>
      <p:bldP spid="70" grpId="0" animBg="1"/>
      <p:bldP spid="73" grpId="0" animBg="1"/>
      <p:bldP spid="74" grpId="0" animBg="1"/>
      <p:bldP spid="76" grpId="0"/>
      <p:bldP spid="77" grpId="0"/>
      <p:bldP spid="85" grpId="0" animBg="1"/>
      <p:bldP spid="86" grpId="0" animBg="1"/>
      <p:bldP spid="87" grpId="0" animBg="1"/>
      <p:bldP spid="89" grpId="0" animBg="1"/>
      <p:bldP spid="7" grpId="0"/>
      <p:bldP spid="90" grpId="0"/>
      <p:bldP spid="104" grpId="0" animBg="1"/>
      <p:bldP spid="105" grpId="0" animBg="1"/>
      <p:bldP spid="107" grpId="0" animBg="1"/>
      <p:bldP spid="114" grpId="0" animBg="1"/>
      <p:bldP spid="115" grpId="0" animBg="1"/>
      <p:bldP spid="116" grpId="0" animBg="1"/>
      <p:bldP spid="123" grpId="0" animBg="1"/>
      <p:bldP spid="124" grpId="0" animBg="1"/>
      <p:bldP spid="126" grpId="0"/>
      <p:bldP spid="127" grpId="0"/>
      <p:bldP spid="129" grpId="0"/>
      <p:bldP spid="136" grpId="0" animBg="1"/>
      <p:bldP spid="137" grpId="0"/>
      <p:bldP spid="138" grpId="0" animBg="1"/>
      <p:bldP spid="139" grpId="0" animBg="1"/>
      <p:bldP spid="140" grpId="0" animBg="1"/>
      <p:bldP spid="144" grpId="0" animBg="1"/>
      <p:bldP spid="146" grpId="0" animBg="1"/>
      <p:bldP spid="149" grpId="0" animBg="1"/>
      <p:bldP spid="150" grpId="0" animBg="1"/>
      <p:bldP spid="161" grpId="0"/>
      <p:bldP spid="1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 Key Challenges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9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07368" y="1628800"/>
            <a:ext cx="9505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 smtClean="0">
                <a:solidFill>
                  <a:prstClr val="black"/>
                </a:solidFill>
              </a:rPr>
              <a:t>E</a:t>
            </a:r>
            <a:r>
              <a:rPr lang="en-US" sz="1800" dirty="0" smtClean="0">
                <a:solidFill>
                  <a:prstClr val="black"/>
                </a:solidFill>
              </a:rPr>
              <a:t>xplicitly </a:t>
            </a:r>
            <a:r>
              <a:rPr lang="en-US" sz="1800" dirty="0">
                <a:solidFill>
                  <a:prstClr val="black"/>
                </a:solidFill>
              </a:rPr>
              <a:t>define CS for easily expressing MA;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>
                <a:solidFill>
                  <a:prstClr val="black"/>
                </a:solidFill>
              </a:rPr>
              <a:t>B</a:t>
            </a:r>
            <a:r>
              <a:rPr lang="en-US" sz="1800" dirty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>
                <a:solidFill>
                  <a:prstClr val="black"/>
                </a:solidFill>
              </a:rPr>
              <a:t>E</a:t>
            </a:r>
            <a:r>
              <a:rPr lang="en-US" sz="1800" dirty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1" dirty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smtClean="0"/>
              <a:t>(</a:t>
            </a:r>
            <a:r>
              <a:rPr lang="en-GB" sz="4800" b="1" i="1" dirty="0" smtClean="0"/>
              <a:t>Visual</a:t>
            </a:r>
            <a:r>
              <a:rPr lang="fr-FR" sz="4800" b="1" i="1" dirty="0" smtClean="0"/>
              <a:t>!</a:t>
            </a:r>
            <a:r>
              <a:rPr lang="en-GB" sz="4800" b="1" dirty="0" smtClean="0"/>
              <a:t>) </a:t>
            </a:r>
            <a:r>
              <a:rPr lang="en-GB" sz="4800" b="1" dirty="0" err="1" smtClean="0"/>
              <a:t>Concret</a:t>
            </a:r>
            <a:r>
              <a:rPr lang="en-GB" sz="4800" b="1" dirty="0" smtClean="0"/>
              <a:t> </a:t>
            </a:r>
            <a:r>
              <a:rPr lang="en-GB" sz="4800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21291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>
                <a:solidFill>
                  <a:prstClr val="white"/>
                </a:solidFill>
                <a:latin typeface="Calibri"/>
              </a:rPr>
              <a:t>10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480344" y="2165916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494575" y="3858916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94575" y="2962024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9" name="Elbow Connector 96"/>
          <p:cNvCxnSpPr>
            <a:stCxn id="155" idx="1"/>
            <a:endCxn id="158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0" name="Rectangle 149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2" name="Elbow Connector 80"/>
          <p:cNvCxnSpPr>
            <a:stCxn id="151" idx="1"/>
            <a:endCxn id="158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53" name="Elbow Connector 81"/>
          <p:cNvCxnSpPr>
            <a:stCxn id="150" idx="1"/>
            <a:endCxn id="158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54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56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57" name="Rectangle 156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731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2" grpId="0" animBg="1"/>
      <p:bldP spid="83" grpId="0" animBg="1"/>
      <p:bldP spid="88" grpId="0" animBg="1"/>
      <p:bldP spid="89" grpId="0" animBg="1"/>
      <p:bldP spid="10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159896" y="2204864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295800" y="3468992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295800" y="4458820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410839" y="4664937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398691" y="3762273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374144" y="2862255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258612" y="2841910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295799" y="296086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INITIAL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295799" y="3892439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FINAL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295799" y="4714993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REGULAR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Elbow Connector 96"/>
          <p:cNvCxnSpPr>
            <a:stCxn id="66" idx="1"/>
            <a:endCxn id="8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61" name="Elbow Connector 80"/>
          <p:cNvCxnSpPr>
            <a:stCxn id="60" idx="1"/>
            <a:endCxn id="8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2" name="Elbow Connector 81"/>
          <p:cNvCxnSpPr>
            <a:stCxn id="59" idx="1"/>
            <a:endCxn id="8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3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67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79" name="Rectangle 78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167166" y="3067231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1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42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43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67" name="Rectangle 166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44" name="Elbow Connector 114"/>
            <p:cNvCxnSpPr>
              <a:endCxn id="167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4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17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3669279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4933407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439816" y="5923235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6129352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5226688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4326670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4306325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439815" y="4425278"/>
            <a:ext cx="2592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Courier" pitchFamily="49" charset="0"/>
              </a:rPr>
              <a:t>self == </a:t>
            </a:r>
            <a:r>
              <a:rPr lang="fr-FR" sz="1200" dirty="0" err="1" smtClean="0">
                <a:latin typeface="Courier" pitchFamily="49" charset="0"/>
              </a:rPr>
              <a:t>self.fsm.initial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439815" y="5356854"/>
            <a:ext cx="264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ourier" pitchFamily="49" charset="0"/>
              </a:rPr>
              <a:t>self == </a:t>
            </a:r>
            <a:r>
              <a:rPr lang="fr-FR" sz="1200" dirty="0" err="1">
                <a:latin typeface="Courier" pitchFamily="49" charset="0"/>
              </a:rPr>
              <a:t>self.</a:t>
            </a:r>
            <a:r>
              <a:rPr lang="fr-FR" sz="1200" dirty="0" err="1" smtClean="0">
                <a:latin typeface="Courier" pitchFamily="49" charset="0"/>
              </a:rPr>
              <a:t>fsm.final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439815" y="6179408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latin typeface="Courier" pitchFamily="49" charset="0"/>
              </a:rPr>
              <a:t>not</a:t>
            </a:r>
            <a:r>
              <a:rPr lang="fr-FR" sz="1200" dirty="0" smtClean="0">
                <a:latin typeface="Courier" pitchFamily="49" charset="0"/>
              </a:rPr>
              <a:t> (... </a:t>
            </a:r>
            <a:r>
              <a:rPr lang="fr-FR" sz="1200" b="1" dirty="0" smtClean="0">
                <a:latin typeface="Courier" pitchFamily="49" charset="0"/>
              </a:rPr>
              <a:t>or</a:t>
            </a:r>
            <a:r>
              <a:rPr lang="fr-FR" sz="1200" dirty="0" smtClean="0">
                <a:latin typeface="Courier" pitchFamily="49" charset="0"/>
              </a:rPr>
              <a:t> ...)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67166" y="1479360"/>
            <a:ext cx="2852435" cy="1306937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Elbow Connector 96"/>
          <p:cNvCxnSpPr>
            <a:stCxn id="108" idx="1"/>
            <a:endCxn id="111" idx="3"/>
          </p:cNvCxnSpPr>
          <p:nvPr/>
        </p:nvCxnSpPr>
        <p:spPr>
          <a:xfrm rot="10800000" flipV="1">
            <a:off x="1437021" y="1745369"/>
            <a:ext cx="629397" cy="52011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83" name="Rectangle 82"/>
          <p:cNvSpPr/>
          <p:nvPr/>
        </p:nvSpPr>
        <p:spPr>
          <a:xfrm>
            <a:off x="2066417" y="1995269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051731" y="2407138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85" name="Elbow Connector 80"/>
          <p:cNvCxnSpPr>
            <a:stCxn id="84" idx="1"/>
            <a:endCxn id="111" idx="3"/>
          </p:cNvCxnSpPr>
          <p:nvPr/>
        </p:nvCxnSpPr>
        <p:spPr>
          <a:xfrm rot="10800000">
            <a:off x="1437021" y="2265489"/>
            <a:ext cx="614711" cy="279762"/>
          </a:xfrm>
          <a:prstGeom prst="bentConnector3">
            <a:avLst>
              <a:gd name="adj1" fmla="val 48451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86" name="Elbow Connector 81"/>
          <p:cNvCxnSpPr>
            <a:stCxn id="83" idx="1"/>
            <a:endCxn id="111" idx="3"/>
          </p:cNvCxnSpPr>
          <p:nvPr/>
        </p:nvCxnSpPr>
        <p:spPr>
          <a:xfrm rot="10800000" flipV="1">
            <a:off x="1437021" y="2133381"/>
            <a:ext cx="629397" cy="132107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90" name="Isosceles Triangle 82"/>
          <p:cNvSpPr/>
          <p:nvPr/>
        </p:nvSpPr>
        <p:spPr>
          <a:xfrm rot="16200000">
            <a:off x="1443294" y="2203072"/>
            <a:ext cx="125198" cy="137746"/>
          </a:xfrm>
          <a:prstGeom prst="triangl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2066417" y="1607257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109" name="Group 130"/>
          <p:cNvGrpSpPr/>
          <p:nvPr/>
        </p:nvGrpSpPr>
        <p:grpSpPr>
          <a:xfrm>
            <a:off x="379744" y="1847615"/>
            <a:ext cx="1057277" cy="559523"/>
            <a:chOff x="1238249" y="1120272"/>
            <a:chExt cx="1057277" cy="559523"/>
          </a:xfrm>
        </p:grpSpPr>
        <p:sp>
          <p:nvSpPr>
            <p:cNvPr id="110" name="Rectangle 109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38249" y="1396497"/>
              <a:ext cx="1057276" cy="28329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...</a:t>
              </a:r>
              <a:endParaRPr kumimoji="0" lang="en-GB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12" name="Rectangle 111"/>
          <p:cNvSpPr/>
          <p:nvPr/>
        </p:nvSpPr>
        <p:spPr>
          <a:xfrm>
            <a:off x="164561" y="3076239"/>
            <a:ext cx="2850101" cy="1720913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3" name="Group 157"/>
          <p:cNvGrpSpPr/>
          <p:nvPr/>
        </p:nvGrpSpPr>
        <p:grpSpPr>
          <a:xfrm>
            <a:off x="466935" y="3132693"/>
            <a:ext cx="2325295" cy="1565219"/>
            <a:chOff x="3349772" y="419100"/>
            <a:chExt cx="2325295" cy="1565219"/>
          </a:xfrm>
        </p:grpSpPr>
        <p:grpSp>
          <p:nvGrpSpPr>
            <p:cNvPr id="114" name="Group 108"/>
            <p:cNvGrpSpPr/>
            <p:nvPr/>
          </p:nvGrpSpPr>
          <p:grpSpPr>
            <a:xfrm>
              <a:off x="3349772" y="419100"/>
              <a:ext cx="1266826" cy="559523"/>
              <a:chOff x="333374" y="419100"/>
              <a:chExt cx="1266826" cy="559523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15" name="Group 111"/>
            <p:cNvGrpSpPr/>
            <p:nvPr/>
          </p:nvGrpSpPr>
          <p:grpSpPr>
            <a:xfrm>
              <a:off x="4610050" y="1154200"/>
              <a:ext cx="1057277" cy="559523"/>
              <a:chOff x="1238249" y="1120272"/>
              <a:chExt cx="1057277" cy="559523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r>
                  <a:rPr kumimoji="0" lang="fr-FR" sz="1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: </a:t>
                </a:r>
                <a:r>
                  <a:rPr kumimoji="0" lang="fr-FR" sz="10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endParaRPr kumimoji="0" lang="en-GB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16" name="Elbow Connector 114"/>
            <p:cNvCxnSpPr>
              <a:endCxn id="122" idx="0"/>
            </p:cNvCxnSpPr>
            <p:nvPr/>
          </p:nvCxnSpPr>
          <p:spPr>
            <a:xfrm>
              <a:off x="4616597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17" name="TextBox 116"/>
            <p:cNvSpPr txBox="1"/>
            <p:nvPr/>
          </p:nvSpPr>
          <p:spPr>
            <a:xfrm>
              <a:off x="4680689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 rot="2700000">
              <a:off x="4638963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TextBox 125"/>
            <p:cNvSpPr txBox="1"/>
            <p:nvPr/>
          </p:nvSpPr>
          <p:spPr>
            <a:xfrm>
              <a:off x="5111899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355780" y="1046326"/>
              <a:ext cx="1164313" cy="38025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« </a:t>
              </a:r>
              <a:r>
                <a:rPr kumimoji="0" lang="fr-FR" sz="800" b="1" i="1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enumeration</a:t>
              </a:r>
              <a:r>
                <a:rPr kumimoji="0" lang="fr-FR" sz="8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 »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Kind</a:t>
              </a:r>
              <a:endParaRPr kumimoji="0" lang="fr-F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3355779" y="1426577"/>
              <a:ext cx="1164313" cy="557742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INITIAL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REGULAR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fr-F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FINAL</a:t>
              </a:r>
              <a:endParaRPr kumimoji="0" lang="en-GB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70" name="Rectangle 169"/>
          <p:cNvSpPr/>
          <p:nvPr/>
        </p:nvSpPr>
        <p:spPr>
          <a:xfrm>
            <a:off x="164561" y="4972729"/>
            <a:ext cx="2852435" cy="1452030"/>
          </a:xfrm>
          <a:prstGeom prst="rect">
            <a:avLst/>
          </a:prstGeom>
          <a:solidFill>
            <a:srgbClr val="E7E6E6">
              <a:lumMod val="90000"/>
            </a:srgbClr>
          </a:solidFill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1" name="Group 155"/>
          <p:cNvGrpSpPr/>
          <p:nvPr/>
        </p:nvGrpSpPr>
        <p:grpSpPr>
          <a:xfrm>
            <a:off x="506977" y="5022982"/>
            <a:ext cx="2317555" cy="1342333"/>
            <a:chOff x="333374" y="419100"/>
            <a:chExt cx="2317555" cy="1342333"/>
          </a:xfrm>
        </p:grpSpPr>
        <p:grpSp>
          <p:nvGrpSpPr>
            <p:cNvPr id="172" name="Group 48"/>
            <p:cNvGrpSpPr/>
            <p:nvPr/>
          </p:nvGrpSpPr>
          <p:grpSpPr>
            <a:xfrm>
              <a:off x="333374" y="419100"/>
              <a:ext cx="1266826" cy="559523"/>
              <a:chOff x="333374" y="419100"/>
              <a:chExt cx="1266826" cy="559523"/>
            </a:xfrm>
          </p:grpSpPr>
          <p:sp>
            <p:nvSpPr>
              <p:cNvPr id="183" name="Rectangle 182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kumimoji="0" lang="en-GB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73" name="Group 53"/>
            <p:cNvGrpSpPr/>
            <p:nvPr/>
          </p:nvGrpSpPr>
          <p:grpSpPr>
            <a:xfrm>
              <a:off x="1593652" y="1154200"/>
              <a:ext cx="1057277" cy="559523"/>
              <a:chOff x="1238249" y="1120272"/>
              <a:chExt cx="1057277" cy="559523"/>
            </a:xfrm>
          </p:grpSpPr>
          <p:sp>
            <p:nvSpPr>
              <p:cNvPr id="181" name="Rectangle 180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</a:t>
                </a:r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...</a:t>
                </a:r>
                <a:endParaRPr kumimoji="0" lang="en-GB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174" name="Elbow Connector 69"/>
            <p:cNvCxnSpPr>
              <a:endCxn id="181" idx="0"/>
            </p:cNvCxnSpPr>
            <p:nvPr/>
          </p:nvCxnSpPr>
          <p:spPr>
            <a:xfrm>
              <a:off x="1600199" y="695325"/>
              <a:ext cx="522092" cy="45887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5" name="TextBox 70"/>
            <p:cNvSpPr txBox="1"/>
            <p:nvPr/>
          </p:nvSpPr>
          <p:spPr>
            <a:xfrm>
              <a:off x="2073075" y="851513"/>
              <a:ext cx="563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1..*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states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6" name="TextBox 71"/>
            <p:cNvSpPr txBox="1"/>
            <p:nvPr/>
          </p:nvSpPr>
          <p:spPr>
            <a:xfrm>
              <a:off x="1664291" y="502549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</a:t>
              </a:r>
              <a:r>
                <a:rPr kumimoji="0" lang="fr-F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fsm</a:t>
              </a:r>
              <a:endPara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 rot="2700000">
              <a:off x="1622565" y="647146"/>
              <a:ext cx="108000" cy="10800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8" name="Elbow Connector 105"/>
            <p:cNvCxnSpPr>
              <a:stCxn id="184" idx="2"/>
              <a:endCxn id="182" idx="1"/>
            </p:cNvCxnSpPr>
            <p:nvPr/>
          </p:nvCxnSpPr>
          <p:spPr>
            <a:xfrm rot="16200000" flipH="1">
              <a:off x="983494" y="961915"/>
              <a:ext cx="593451" cy="626865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179" name="TextBox 120"/>
            <p:cNvSpPr txBox="1"/>
            <p:nvPr/>
          </p:nvSpPr>
          <p:spPr>
            <a:xfrm>
              <a:off x="922020" y="1378256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initial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80" name="TextBox 121"/>
            <p:cNvSpPr txBox="1"/>
            <p:nvPr/>
          </p:nvSpPr>
          <p:spPr>
            <a:xfrm>
              <a:off x="922019" y="1545989"/>
              <a:ext cx="7773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 final</a:t>
              </a:r>
              <a:endPara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3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Integrating “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insideness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”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13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31551" y="1771143"/>
            <a:ext cx="1266825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/>
          <p:cNvSpPr/>
          <p:nvPr/>
        </p:nvSpPr>
        <p:spPr>
          <a:xfrm rot="2700000">
            <a:off x="3110573" y="1859371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4394520" y="1771143"/>
            <a:ext cx="1057276" cy="2762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Elbow Connector 47"/>
          <p:cNvCxnSpPr>
            <a:stCxn id="24" idx="3"/>
            <a:endCxn id="31" idx="1"/>
          </p:cNvCxnSpPr>
          <p:nvPr/>
        </p:nvCxnSpPr>
        <p:spPr>
          <a:xfrm>
            <a:off x="3098376" y="1909256"/>
            <a:ext cx="1296144" cy="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Flèche droite rayée 7"/>
          <p:cNvSpPr/>
          <p:nvPr/>
        </p:nvSpPr>
        <p:spPr>
          <a:xfrm>
            <a:off x="6029311" y="1720118"/>
            <a:ext cx="1152128" cy="432293"/>
          </a:xfrm>
          <a:prstGeom prst="striped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34880" y="1713514"/>
            <a:ext cx="1188000" cy="276225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634879" y="1989739"/>
            <a:ext cx="1188000" cy="283298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 </a:t>
            </a:r>
            <a:r>
              <a:rPr lang="fr-FR" sz="1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946248" y="2934420"/>
            <a:ext cx="1188000" cy="276225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946247" y="3210645"/>
            <a:ext cx="1188000" cy="283298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GB" sz="11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90464" y="3133392"/>
            <a:ext cx="1188000" cy="283298"/>
          </a:xfrm>
          <a:prstGeom prst="rect">
            <a:avLst/>
          </a:prstGeom>
          <a:solidFill>
            <a:srgbClr val="FFF1C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1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a: </a:t>
            </a:r>
            <a:r>
              <a:rPr lang="fr-FR" sz="1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</a:t>
            </a:r>
            <a:endParaRPr lang="en-GB" sz="1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Connecteur en arc 11"/>
          <p:cNvCxnSpPr>
            <a:stCxn id="36" idx="2"/>
            <a:endCxn id="24" idx="2"/>
          </p:cNvCxnSpPr>
          <p:nvPr/>
        </p:nvCxnSpPr>
        <p:spPr>
          <a:xfrm rot="5400000" flipH="1">
            <a:off x="1779318" y="2733015"/>
            <a:ext cx="1446575" cy="75283"/>
          </a:xfrm>
          <a:prstGeom prst="curvedConnector5">
            <a:avLst>
              <a:gd name="adj1" fmla="val -15803"/>
              <a:gd name="adj2" fmla="val 1092677"/>
              <a:gd name="adj3" fmla="val 59792"/>
            </a:avLst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rc 14"/>
          <p:cNvCxnSpPr>
            <a:stCxn id="37" idx="2"/>
            <a:endCxn id="31" idx="2"/>
          </p:cNvCxnSpPr>
          <p:nvPr/>
        </p:nvCxnSpPr>
        <p:spPr>
          <a:xfrm rot="5400000" flipH="1" flipV="1">
            <a:off x="4019150" y="2512682"/>
            <a:ext cx="1369322" cy="438694"/>
          </a:xfrm>
          <a:prstGeom prst="curvedConnector5">
            <a:avLst>
              <a:gd name="adj1" fmla="val -16694"/>
              <a:gd name="adj2" fmla="val -187511"/>
              <a:gd name="adj3" fmla="val 60344"/>
            </a:avLst>
          </a:prstGeom>
          <a:ln>
            <a:solidFill>
              <a:srgbClr val="C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912820" y="4946758"/>
            <a:ext cx="1057276" cy="4144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Abstract</a:t>
            </a:r>
          </a:p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Persona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16965" y="4936532"/>
            <a:ext cx="1057276" cy="41448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fr-FR" sz="1200" b="1" i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ell</a:t>
            </a:r>
            <a:endParaRPr lang="en-GB" sz="1200" b="1" i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Elbow Connector 255"/>
          <p:cNvCxnSpPr>
            <a:stCxn id="39" idx="1"/>
            <a:endCxn id="38" idx="3"/>
          </p:cNvCxnSpPr>
          <p:nvPr/>
        </p:nvCxnSpPr>
        <p:spPr>
          <a:xfrm rot="10800000" flipV="1">
            <a:off x="2970097" y="5154001"/>
            <a:ext cx="1346869" cy="0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TextBox 41"/>
          <p:cNvSpPr txBox="1"/>
          <p:nvPr/>
        </p:nvSpPr>
        <p:spPr>
          <a:xfrm>
            <a:off x="3307656" y="4906262"/>
            <a:ext cx="704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Rounded Rectangle 70"/>
          <p:cNvSpPr/>
          <p:nvPr/>
        </p:nvSpPr>
        <p:spPr>
          <a:xfrm>
            <a:off x="8295340" y="4155217"/>
            <a:ext cx="864096" cy="791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9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89" y="4229606"/>
            <a:ext cx="648072" cy="668601"/>
          </a:xfrm>
          <a:prstGeom prst="rect">
            <a:avLst/>
          </a:prstGeom>
        </p:spPr>
      </p:pic>
      <p:cxnSp>
        <p:nvCxnSpPr>
          <p:cNvPr id="64" name="Straight Connector 102"/>
          <p:cNvCxnSpPr>
            <a:endCxn id="43" idx="1"/>
          </p:cNvCxnSpPr>
          <p:nvPr/>
        </p:nvCxnSpPr>
        <p:spPr>
          <a:xfrm>
            <a:off x="6990228" y="4538338"/>
            <a:ext cx="1305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70"/>
          <p:cNvSpPr/>
          <p:nvPr/>
        </p:nvSpPr>
        <p:spPr>
          <a:xfrm>
            <a:off x="8295340" y="5114662"/>
            <a:ext cx="864096" cy="7915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t2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5" name="Straight Connector 102"/>
          <p:cNvCxnSpPr/>
          <p:nvPr/>
        </p:nvCxnSpPr>
        <p:spPr>
          <a:xfrm>
            <a:off x="6961971" y="5521088"/>
            <a:ext cx="13051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280" y="5186787"/>
            <a:ext cx="630948" cy="6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8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1" grpId="0" animBg="1"/>
      <p:bldP spid="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3" grpId="0" animBg="1"/>
      <p:bldP spid="8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Supporting animations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14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6" name="Cube 25"/>
          <p:cNvSpPr/>
          <p:nvPr/>
        </p:nvSpPr>
        <p:spPr>
          <a:xfrm>
            <a:off x="9205510" y="412194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9391121" y="425836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9724094" y="424641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9655794" y="4005064"/>
            <a:ext cx="171273" cy="31338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Connecteur droit 29"/>
          <p:cNvCxnSpPr>
            <a:stCxn id="26" idx="5"/>
            <a:endCxn id="29" idx="4"/>
          </p:cNvCxnSpPr>
          <p:nvPr/>
        </p:nvCxnSpPr>
        <p:spPr>
          <a:xfrm>
            <a:off x="9423144" y="4223370"/>
            <a:ext cx="267806" cy="6447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7" idx="5"/>
            <a:endCxn id="28" idx="1"/>
          </p:cNvCxnSpPr>
          <p:nvPr/>
        </p:nvCxnSpPr>
        <p:spPr>
          <a:xfrm>
            <a:off x="9608755" y="4359790"/>
            <a:ext cx="137676" cy="5958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endCxn id="28" idx="0"/>
          </p:cNvCxnSpPr>
          <p:nvPr/>
        </p:nvCxnSpPr>
        <p:spPr>
          <a:xfrm>
            <a:off x="9810147" y="4052696"/>
            <a:ext cx="109244" cy="193719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935714" y="3789041"/>
            <a:ext cx="129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</a:t>
            </a:r>
            <a:r>
              <a:rPr lang="fr-FR" sz="12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</a:t>
            </a:r>
            <a:endParaRPr lang="fr-FR" sz="12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" name="Connecteur en angle 33"/>
          <p:cNvCxnSpPr>
            <a:stCxn id="40" idx="2"/>
          </p:cNvCxnSpPr>
          <p:nvPr/>
        </p:nvCxnSpPr>
        <p:spPr>
          <a:xfrm rot="16200000" flipH="1">
            <a:off x="8428947" y="3684105"/>
            <a:ext cx="477996" cy="642017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7999609" y="328498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Cube 37"/>
          <p:cNvSpPr/>
          <p:nvPr/>
        </p:nvSpPr>
        <p:spPr>
          <a:xfrm>
            <a:off x="8184697" y="3376266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8536482" y="3349177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rganigramme : Procédé prédéfini 39"/>
          <p:cNvSpPr/>
          <p:nvPr/>
        </p:nvSpPr>
        <p:spPr>
          <a:xfrm>
            <a:off x="7735037" y="2938039"/>
            <a:ext cx="1223800" cy="828077"/>
          </a:xfrm>
          <a:prstGeom prst="flowChartPredefinedProcess">
            <a:avLst/>
          </a:prstGeom>
          <a:noFill/>
          <a:ln w="952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906699" y="2942622"/>
            <a:ext cx="865443" cy="33855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Graphical</a:t>
            </a:r>
            <a:r>
              <a:rPr lang="fr-FR" sz="11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Elements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961271" y="3820394"/>
            <a:ext cx="1267819" cy="832742"/>
          </a:xfrm>
          <a:prstGeom prst="rect">
            <a:avLst/>
          </a:prstGeom>
          <a:ln w="12700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Elbow Connector 103"/>
          <p:cNvCxnSpPr>
            <a:stCxn id="41" idx="0"/>
          </p:cNvCxnSpPr>
          <p:nvPr/>
        </p:nvCxnSpPr>
        <p:spPr>
          <a:xfrm rot="5400000" flipH="1" flipV="1">
            <a:off x="8666037" y="2386970"/>
            <a:ext cx="229037" cy="882269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79"/>
          <p:cNvCxnSpPr>
            <a:stCxn id="126" idx="3"/>
            <a:endCxn id="50" idx="3"/>
          </p:cNvCxnSpPr>
          <p:nvPr/>
        </p:nvCxnSpPr>
        <p:spPr>
          <a:xfrm flipH="1">
            <a:off x="10229090" y="2949189"/>
            <a:ext cx="450135" cy="1287576"/>
          </a:xfrm>
          <a:prstGeom prst="bentConnector3">
            <a:avLst>
              <a:gd name="adj1" fmla="val -50785"/>
            </a:avLst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463" y="3162922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6177836" y="3787599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Designer</a:t>
            </a:r>
            <a:endParaRPr lang="en-US" sz="1200" dirty="0">
              <a:solidFill>
                <a:srgbClr val="0066FF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472186" y="1988840"/>
            <a:ext cx="3736382" cy="291795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rganigramme : Stockage interne 123"/>
          <p:cNvSpPr/>
          <p:nvPr/>
        </p:nvSpPr>
        <p:spPr>
          <a:xfrm>
            <a:off x="9223746" y="2492984"/>
            <a:ext cx="1440159" cy="792000"/>
          </a:xfrm>
          <a:prstGeom prst="flowChartInternalStorag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9295753" y="2572162"/>
            <a:ext cx="138347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b="1" dirty="0"/>
              <a:t> Visual Features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   </a:t>
            </a:r>
            <a:r>
              <a:rPr lang="en-US" sz="1000" dirty="0"/>
              <a:t>- Position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size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/>
              <a:t>   - color, ..</a:t>
            </a:r>
            <a:endParaRPr lang="fr-FR" sz="10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902881" y="1518512"/>
            <a:ext cx="532585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LinLibertineTB"/>
              </a:rPr>
              <a:t>Fast Update of Visual Features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i="1" dirty="0"/>
              <a:t>Browsing</a:t>
            </a:r>
            <a:r>
              <a:rPr lang="en-US" sz="1400" dirty="0"/>
              <a:t>, customize/</a:t>
            </a:r>
            <a:r>
              <a:rPr lang="en-US" sz="1400" i="1" dirty="0"/>
              <a:t>extend</a:t>
            </a:r>
            <a:r>
              <a:rPr lang="en-US" sz="1400" dirty="0"/>
              <a:t>/</a:t>
            </a:r>
            <a:r>
              <a:rPr lang="en-US" sz="1400" i="1" dirty="0"/>
              <a:t>modify</a:t>
            </a:r>
            <a:r>
              <a:rPr lang="en-US" sz="1400" dirty="0"/>
              <a:t> 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e.g., the position, size, color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Element Block</a:t>
            </a:r>
            <a:endParaRPr lang="fr-FR" sz="1800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U</a:t>
            </a:r>
            <a:r>
              <a:rPr lang="en-US" b="1" dirty="0"/>
              <a:t>sability Mechanisms</a:t>
            </a: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the Graphical Elements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Visual Language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400" dirty="0" err="1">
                <a:solidFill>
                  <a:prstClr val="black"/>
                </a:solidFill>
              </a:rPr>
              <a:t>e.g</a:t>
            </a:r>
            <a:r>
              <a:rPr lang="fr-FR" sz="1400" dirty="0">
                <a:solidFill>
                  <a:prstClr val="black"/>
                </a:solidFill>
              </a:rPr>
              <a:t>. </a:t>
            </a:r>
            <a:r>
              <a:rPr lang="en-US" sz="1400" dirty="0">
                <a:solidFill>
                  <a:prstClr val="black"/>
                </a:solidFill>
              </a:rPr>
              <a:t>Block Oriented Modeling, Causal Modeling </a:t>
            </a:r>
          </a:p>
        </p:txBody>
      </p:sp>
      <p:sp>
        <p:nvSpPr>
          <p:cNvPr id="129" name="ZoneTexte 128"/>
          <p:cNvSpPr txBox="1"/>
          <p:nvPr/>
        </p:nvSpPr>
        <p:spPr>
          <a:xfrm>
            <a:off x="7472186" y="2026023"/>
            <a:ext cx="373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Visual </a:t>
            </a:r>
            <a:r>
              <a:rPr lang="fr-FR" sz="1400" b="1" dirty="0" smtClean="0"/>
              <a:t>Editor Workspace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6503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/>
              <a:t>MA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4344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025336" cy="790787"/>
          </a:xfrm>
        </p:spPr>
        <p:txBody>
          <a:bodyPr/>
          <a:lstStyle/>
          <a:p>
            <a:r>
              <a:rPr lang="en-GB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De-/Re-Constructing MA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15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055440" y="1736856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75701" y="135925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Initial Model</a:t>
            </a:r>
            <a:endParaRPr lang="en-US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1083842" y="2784521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1083842" y="380046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à coins arrondis 16"/>
          <p:cNvSpPr/>
          <p:nvPr/>
        </p:nvSpPr>
        <p:spPr>
          <a:xfrm>
            <a:off x="1103130" y="487727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214092" y="5531522"/>
            <a:ext cx="609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●●</a:t>
            </a:r>
            <a:r>
              <a:rPr lang="en-US" sz="600" dirty="0"/>
              <a:t> </a:t>
            </a:r>
            <a:r>
              <a:rPr lang="en-US" sz="600" dirty="0" smtClean="0"/>
              <a:t>●</a:t>
            </a:r>
            <a:endParaRPr lang="en-US" sz="600" dirty="0"/>
          </a:p>
        </p:txBody>
      </p:sp>
      <p:sp>
        <p:nvSpPr>
          <p:cNvPr id="22" name="Rectangle à coins arrondis 21"/>
          <p:cNvSpPr/>
          <p:nvPr/>
        </p:nvSpPr>
        <p:spPr>
          <a:xfrm>
            <a:off x="2135560" y="2277580"/>
            <a:ext cx="1368152" cy="3958636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639616" y="6236216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4924004" y="2288280"/>
            <a:ext cx="2252415" cy="3958636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440277" y="6240622"/>
            <a:ext cx="60993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 smtClean="0"/>
              <a:t>●●</a:t>
            </a:r>
            <a:r>
              <a:rPr lang="en-US" sz="500" dirty="0"/>
              <a:t> </a:t>
            </a:r>
            <a:r>
              <a:rPr lang="en-US" sz="500" dirty="0" smtClean="0"/>
              <a:t>●</a:t>
            </a:r>
            <a:endParaRPr lang="en-US" sz="500" dirty="0"/>
          </a:p>
        </p:txBody>
      </p:sp>
      <p:sp>
        <p:nvSpPr>
          <p:cNvPr id="32" name="Flèche droite 31"/>
          <p:cNvSpPr/>
          <p:nvPr/>
        </p:nvSpPr>
        <p:spPr>
          <a:xfrm rot="5400000">
            <a:off x="5313864" y="2465588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Ellipse 36"/>
          <p:cNvSpPr/>
          <p:nvPr/>
        </p:nvSpPr>
        <p:spPr>
          <a:xfrm>
            <a:off x="5302344" y="1573122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5464344" y="174729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6387308" y="1604550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>
            <a:off x="5806344" y="1820566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5087888" y="1441342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lipse 41"/>
          <p:cNvSpPr/>
          <p:nvPr/>
        </p:nvSpPr>
        <p:spPr>
          <a:xfrm>
            <a:off x="6531308" y="174729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43712" y="1359257"/>
            <a:ext cx="2232708" cy="8456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2399274" y="2529884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2399274" y="343562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2399273" y="4617176"/>
            <a:ext cx="696707" cy="396000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6" name="Connecteur droit 45"/>
          <p:cNvCxnSpPr/>
          <p:nvPr/>
        </p:nvCxnSpPr>
        <p:spPr>
          <a:xfrm>
            <a:off x="2999656" y="253970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lèche droite 46"/>
          <p:cNvSpPr/>
          <p:nvPr/>
        </p:nvSpPr>
        <p:spPr>
          <a:xfrm rot="5400000">
            <a:off x="5284405" y="3350803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Connecteur droit 47"/>
          <p:cNvCxnSpPr/>
          <p:nvPr/>
        </p:nvCxnSpPr>
        <p:spPr>
          <a:xfrm>
            <a:off x="2999656" y="3431830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Flèche droite 48"/>
          <p:cNvSpPr/>
          <p:nvPr/>
        </p:nvSpPr>
        <p:spPr>
          <a:xfrm rot="5400000">
            <a:off x="5284649" y="388938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Connecteur droit 49"/>
          <p:cNvCxnSpPr/>
          <p:nvPr/>
        </p:nvCxnSpPr>
        <p:spPr>
          <a:xfrm>
            <a:off x="2944583" y="4606597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Flèche droite 50"/>
          <p:cNvSpPr/>
          <p:nvPr/>
        </p:nvSpPr>
        <p:spPr>
          <a:xfrm rot="5400000">
            <a:off x="5236937" y="453382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Flèche droite 51"/>
          <p:cNvSpPr/>
          <p:nvPr/>
        </p:nvSpPr>
        <p:spPr>
          <a:xfrm rot="5400000">
            <a:off x="5235311" y="5064156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Flèche droite 52"/>
          <p:cNvSpPr/>
          <p:nvPr/>
        </p:nvSpPr>
        <p:spPr>
          <a:xfrm rot="5400000">
            <a:off x="6000755" y="3607977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Flèche droite 53"/>
          <p:cNvSpPr/>
          <p:nvPr/>
        </p:nvSpPr>
        <p:spPr>
          <a:xfrm rot="5400000">
            <a:off x="5855687" y="4693282"/>
            <a:ext cx="81699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Flèche droite 54"/>
          <p:cNvSpPr/>
          <p:nvPr/>
        </p:nvSpPr>
        <p:spPr>
          <a:xfrm rot="5400000">
            <a:off x="5238815" y="5586309"/>
            <a:ext cx="514346" cy="686891"/>
          </a:xfrm>
          <a:prstGeom prst="rightArrow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7" name="Connecteur droit avec flèche 56"/>
          <p:cNvCxnSpPr>
            <a:stCxn id="2" idx="3"/>
          </p:cNvCxnSpPr>
          <p:nvPr/>
        </p:nvCxnSpPr>
        <p:spPr>
          <a:xfrm>
            <a:off x="2231885" y="1559312"/>
            <a:ext cx="2423955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/>
          <p:cNvCxnSpPr/>
          <p:nvPr/>
        </p:nvCxnSpPr>
        <p:spPr>
          <a:xfrm>
            <a:off x="3503711" y="2551860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>
            <a:off x="3503711" y="3428059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/>
          <p:cNvCxnSpPr/>
          <p:nvPr/>
        </p:nvCxnSpPr>
        <p:spPr>
          <a:xfrm>
            <a:off x="3503711" y="4606597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896200" y="3186226"/>
            <a:ext cx="3240360" cy="640207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define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fr-F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96200" y="4403022"/>
            <a:ext cx="3240360" cy="640207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coordinate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TU&lt;&gt;AU </a:t>
            </a:r>
            <a:r>
              <a:rPr lang="en-US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fr-FR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5743650" y="3332775"/>
            <a:ext cx="882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dependency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63" name="Arc 62"/>
          <p:cNvSpPr/>
          <p:nvPr/>
        </p:nvSpPr>
        <p:spPr>
          <a:xfrm rot="253417">
            <a:off x="5461533" y="3488843"/>
            <a:ext cx="720000" cy="396000"/>
          </a:xfrm>
          <a:prstGeom prst="arc">
            <a:avLst>
              <a:gd name="adj1" fmla="val 14276399"/>
              <a:gd name="adj2" fmla="val 21593485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0" y="6413266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0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en-US" sz="1000" dirty="0" err="1" smtClean="0"/>
              <a:t>Syriani</a:t>
            </a:r>
            <a:r>
              <a:rPr lang="en-US" sz="1000" dirty="0"/>
              <a:t>, Eugene and </a:t>
            </a:r>
            <a:r>
              <a:rPr lang="en-US" sz="1000" dirty="0" err="1"/>
              <a:t>Vangheluwe</a:t>
            </a:r>
            <a:r>
              <a:rPr lang="en-US" sz="1000" dirty="0"/>
              <a:t>, Hans (2010). De-/Re-constructing Model Transformation Languages. In Workshop on Graph Transformation and Visual Modeling </a:t>
            </a:r>
            <a:r>
              <a:rPr lang="en-US" sz="1000" dirty="0" smtClean="0"/>
              <a:t>Techniques. </a:t>
            </a:r>
          </a:p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/>
              <a:t>DOI</a:t>
            </a:r>
            <a:r>
              <a:rPr lang="en-US" sz="1000" dirty="0"/>
              <a:t>: </a:t>
            </a:r>
            <a:r>
              <a:rPr lang="en-US" sz="1000" dirty="0">
                <a:hlinkClick r:id="rId6"/>
              </a:rPr>
              <a:t>http://</a:t>
            </a:r>
            <a:r>
              <a:rPr lang="en-US" sz="1000" dirty="0" smtClean="0">
                <a:hlinkClick r:id="rId6"/>
              </a:rPr>
              <a:t>dx.doi.org/10.14279/tuj.eceasst.29.407</a:t>
            </a:r>
            <a:r>
              <a:rPr lang="en-US" sz="1000" dirty="0" smtClean="0"/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57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MDE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343" y="1556792"/>
            <a:ext cx="8933305" cy="338437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191344" y="3212976"/>
            <a:ext cx="8928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839416" y="1556792"/>
            <a:ext cx="0" cy="338400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 rot="16200000">
            <a:off x="-202006" y="2447352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Metamodel</a:t>
            </a:r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-202007" y="3677052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Model</a:t>
            </a:r>
          </a:p>
          <a:p>
            <a:pPr algn="ctr"/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559496" y="1701734"/>
            <a:ext cx="2434485" cy="115940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fr-FR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75920" y="2072231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65168" y="3299916"/>
            <a:ext cx="3910175" cy="161200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2855640" y="2858452"/>
            <a:ext cx="0" cy="49854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endCxn id="25" idx="2"/>
          </p:cNvCxnSpPr>
          <p:nvPr/>
        </p:nvCxnSpPr>
        <p:spPr>
          <a:xfrm flipV="1">
            <a:off x="6707920" y="2612231"/>
            <a:ext cx="0" cy="67066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5811147" y="2725414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>
            <a:off x="2099528" y="2989016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cxnSp>
        <p:nvCxnSpPr>
          <p:cNvPr id="44" name="Connecteur droit avec flèche 43"/>
          <p:cNvCxnSpPr/>
          <p:nvPr/>
        </p:nvCxnSpPr>
        <p:spPr>
          <a:xfrm flipH="1">
            <a:off x="3997811" y="4233874"/>
            <a:ext cx="1049426" cy="39088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675" y="3501008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10830597" y="4221088"/>
            <a:ext cx="1319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</a:t>
            </a:r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Designer</a:t>
            </a:r>
          </a:p>
          <a:p>
            <a:pPr algn="ctr"/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 </a:t>
            </a:r>
            <a:r>
              <a:rPr lang="en-US" sz="1200" dirty="0">
                <a:solidFill>
                  <a:srgbClr val="0066FF"/>
                </a:solidFill>
                <a:latin typeface="LinLibertineT"/>
              </a:rPr>
              <a:t>(new role)</a:t>
            </a:r>
            <a:endParaRPr lang="en-US" sz="1200" dirty="0">
              <a:solidFill>
                <a:srgbClr val="0066FF"/>
              </a:solidFill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44" y="3377908"/>
            <a:ext cx="456814" cy="456814"/>
          </a:xfrm>
          <a:prstGeom prst="rect">
            <a:avLst/>
          </a:prstGeom>
        </p:spPr>
      </p:pic>
      <p:sp>
        <p:nvSpPr>
          <p:cNvPr id="54" name="ZoneTexte 53"/>
          <p:cNvSpPr txBox="1"/>
          <p:nvPr/>
        </p:nvSpPr>
        <p:spPr>
          <a:xfrm>
            <a:off x="4201072" y="3830309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55" name="Ellipse 54"/>
          <p:cNvSpPr/>
          <p:nvPr/>
        </p:nvSpPr>
        <p:spPr>
          <a:xfrm>
            <a:off x="4764784" y="3236253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12" y="3526142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960665" y="4046525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Modeller</a:t>
            </a:r>
            <a:endParaRPr lang="en-US" sz="900" b="1" dirty="0"/>
          </a:p>
        </p:txBody>
      </p:sp>
      <p:sp>
        <p:nvSpPr>
          <p:cNvPr id="58" name="Ellipse 57"/>
          <p:cNvSpPr/>
          <p:nvPr/>
        </p:nvSpPr>
        <p:spPr>
          <a:xfrm>
            <a:off x="1199456" y="3249008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33" y="2132856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887151" y="2594904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Language</a:t>
            </a:r>
            <a:endParaRPr lang="fr-FR" sz="900" b="1" dirty="0"/>
          </a:p>
          <a:p>
            <a:pPr algn="ctr"/>
            <a:r>
              <a:rPr lang="fr-FR" sz="900" b="1" dirty="0"/>
              <a:t>Designer</a:t>
            </a:r>
            <a:endParaRPr lang="en-US" sz="900" b="1" dirty="0"/>
          </a:p>
        </p:txBody>
      </p:sp>
      <p:sp>
        <p:nvSpPr>
          <p:cNvPr id="61" name="Ellipse 60"/>
          <p:cNvSpPr/>
          <p:nvPr/>
        </p:nvSpPr>
        <p:spPr>
          <a:xfrm>
            <a:off x="1198187" y="1613518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584147" y="5991996"/>
            <a:ext cx="1432118" cy="4784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74" name="Flèche droite rayée 73"/>
          <p:cNvSpPr/>
          <p:nvPr/>
        </p:nvSpPr>
        <p:spPr>
          <a:xfrm rot="3170969">
            <a:off x="6199296" y="5175369"/>
            <a:ext cx="1212792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bject 15"/>
          <p:cNvSpPr/>
          <p:nvPr/>
        </p:nvSpPr>
        <p:spPr>
          <a:xfrm>
            <a:off x="6542679" y="5134134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9189348" y="2744819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Knows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576677" y="3662833"/>
            <a:ext cx="1432118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endParaRPr lang="fr-F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c 6"/>
          <p:cNvSpPr/>
          <p:nvPr/>
        </p:nvSpPr>
        <p:spPr>
          <a:xfrm rot="21393381">
            <a:off x="7781110" y="3116765"/>
            <a:ext cx="3888000" cy="1080000"/>
          </a:xfrm>
          <a:prstGeom prst="arc">
            <a:avLst>
              <a:gd name="adj1" fmla="val 12096422"/>
              <a:gd name="adj2" fmla="val 21597272"/>
            </a:avLst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à coins arrondis 35"/>
          <p:cNvSpPr/>
          <p:nvPr/>
        </p:nvSpPr>
        <p:spPr>
          <a:xfrm>
            <a:off x="1633827" y="3395179"/>
            <a:ext cx="2365823" cy="3600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7" name="Organigramme : Processus 36"/>
          <p:cNvSpPr/>
          <p:nvPr/>
        </p:nvSpPr>
        <p:spPr>
          <a:xfrm>
            <a:off x="1634651" y="3606315"/>
            <a:ext cx="2364999" cy="1305604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2337766" y="3390870"/>
            <a:ext cx="1697900" cy="338554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r>
              <a:rPr lang="fr-FR" sz="800" b="1" dirty="0" smtClean="0"/>
              <a:t>Editor: </a:t>
            </a:r>
            <a:r>
              <a:rPr lang="fr-FR" sz="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800" b="1" dirty="0"/>
          </a:p>
        </p:txBody>
      </p:sp>
      <p:sp>
        <p:nvSpPr>
          <p:cNvPr id="39" name="Freeform 117"/>
          <p:cNvSpPr>
            <a:spLocks noChangeArrowheads="1"/>
          </p:cNvSpPr>
          <p:nvPr/>
        </p:nvSpPr>
        <p:spPr bwMode="auto">
          <a:xfrm>
            <a:off x="1911418" y="3450035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" name="Freeform 119"/>
          <p:cNvSpPr>
            <a:spLocks noChangeArrowheads="1"/>
          </p:cNvSpPr>
          <p:nvPr/>
        </p:nvSpPr>
        <p:spPr bwMode="auto">
          <a:xfrm>
            <a:off x="2055434" y="3451562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" name="Freeform 120"/>
          <p:cNvSpPr>
            <a:spLocks noChangeArrowheads="1"/>
          </p:cNvSpPr>
          <p:nvPr/>
        </p:nvSpPr>
        <p:spPr bwMode="auto">
          <a:xfrm>
            <a:off x="1767402" y="3449196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135554" y="3670607"/>
            <a:ext cx="820401" cy="1160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404119" y="3998599"/>
            <a:ext cx="720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800" dirty="0" smtClean="0">
                <a:solidFill>
                  <a:srgbClr val="000000"/>
                </a:solidFill>
                <a:latin typeface="SFORM9"/>
              </a:rPr>
              <a:t>Class              </a:t>
            </a:r>
            <a:endParaRPr lang="en-US" sz="800" dirty="0">
              <a:solidFill>
                <a:prstClr val="black"/>
              </a:solidFill>
            </a:endParaRPr>
          </a:p>
        </p:txBody>
      </p:sp>
      <p:cxnSp>
        <p:nvCxnSpPr>
          <p:cNvPr id="46" name="Connecteur droit avec flèche 45"/>
          <p:cNvCxnSpPr/>
          <p:nvPr/>
        </p:nvCxnSpPr>
        <p:spPr>
          <a:xfrm flipV="1">
            <a:off x="3193954" y="4326974"/>
            <a:ext cx="229632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53796" y="4215056"/>
            <a:ext cx="640185" cy="200055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>
              <a:defRPr/>
            </a:pPr>
            <a:r>
              <a:rPr lang="fr-BE" sz="700" dirty="0" smtClean="0">
                <a:solidFill>
                  <a:srgbClr val="000000"/>
                </a:solidFill>
                <a:latin typeface="SFORM9"/>
              </a:rPr>
              <a:t>Relationship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48" name="object 124"/>
          <p:cNvSpPr/>
          <p:nvPr/>
        </p:nvSpPr>
        <p:spPr>
          <a:xfrm>
            <a:off x="3287688" y="3651064"/>
            <a:ext cx="432048" cy="281992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0" tIns="36000" rIns="0" bIns="0" rtlCol="0" anchor="ctr" anchorCtr="0"/>
          <a:lstStyle/>
          <a:p>
            <a:pPr algn="r"/>
            <a:r>
              <a:rPr lang="en-US" sz="900" b="1" dirty="0" smtClean="0">
                <a:solidFill>
                  <a:prstClr val="black"/>
                </a:solidFill>
              </a:rPr>
              <a:t>Palette</a:t>
            </a:r>
            <a:endParaRPr sz="1200" dirty="0"/>
          </a:p>
        </p:txBody>
      </p:sp>
      <p:sp>
        <p:nvSpPr>
          <p:cNvPr id="49" name="Organigramme : Processus 48"/>
          <p:cNvSpPr/>
          <p:nvPr/>
        </p:nvSpPr>
        <p:spPr>
          <a:xfrm>
            <a:off x="1695395" y="3670607"/>
            <a:ext cx="1387722" cy="1160424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52" name="Rectangle à coins arrondis 51"/>
          <p:cNvSpPr/>
          <p:nvPr/>
        </p:nvSpPr>
        <p:spPr>
          <a:xfrm>
            <a:off x="3195341" y="4005773"/>
            <a:ext cx="252000" cy="216000"/>
          </a:xfrm>
          <a:prstGeom prst="roundRect">
            <a:avLst>
              <a:gd name="adj" fmla="val 0"/>
            </a:avLst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2" name="Connecteur droit 61"/>
          <p:cNvCxnSpPr/>
          <p:nvPr/>
        </p:nvCxnSpPr>
        <p:spPr>
          <a:xfrm flipH="1" flipV="1">
            <a:off x="3195341" y="4110950"/>
            <a:ext cx="25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à coins arrondis 62"/>
          <p:cNvSpPr/>
          <p:nvPr/>
        </p:nvSpPr>
        <p:spPr>
          <a:xfrm>
            <a:off x="1849321" y="4044279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4" name="Connecteur droit 63"/>
          <p:cNvCxnSpPr/>
          <p:nvPr/>
        </p:nvCxnSpPr>
        <p:spPr>
          <a:xfrm flipH="1" flipV="1">
            <a:off x="1849321" y="414945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Rectangle à coins arrondis 66"/>
          <p:cNvSpPr/>
          <p:nvPr/>
        </p:nvSpPr>
        <p:spPr>
          <a:xfrm>
            <a:off x="2445953" y="4077024"/>
            <a:ext cx="252000" cy="216000"/>
          </a:xfrm>
          <a:prstGeom prst="roundRect">
            <a:avLst>
              <a:gd name="adj" fmla="val 0"/>
            </a:avLst>
          </a:prstGeom>
          <a:ln w="9525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9" name="Connecteur droit 68"/>
          <p:cNvCxnSpPr/>
          <p:nvPr/>
        </p:nvCxnSpPr>
        <p:spPr>
          <a:xfrm flipH="1" flipV="1">
            <a:off x="2445953" y="4149456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 flipV="1">
            <a:off x="2123817" y="4189934"/>
            <a:ext cx="324000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diamond"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3135553" y="3894266"/>
            <a:ext cx="828000" cy="0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143672" y="4437112"/>
            <a:ext cx="4320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●●●</a:t>
            </a:r>
            <a:endParaRPr lang="en-US" sz="400" dirty="0"/>
          </a:p>
          <a:p>
            <a:endParaRPr lang="en-US" sz="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114" y="1904510"/>
            <a:ext cx="1015227" cy="893352"/>
          </a:xfrm>
          <a:prstGeom prst="rect">
            <a:avLst/>
          </a:prstGeom>
        </p:spPr>
      </p:pic>
      <p:sp>
        <p:nvSpPr>
          <p:cNvPr id="72" name="TextBox 122"/>
          <p:cNvSpPr txBox="1"/>
          <p:nvPr/>
        </p:nvSpPr>
        <p:spPr>
          <a:xfrm>
            <a:off x="5151916" y="3735323"/>
            <a:ext cx="2024203" cy="10618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36000" rIns="0" rtlCol="0">
            <a:spAutoFit/>
          </a:bodyPr>
          <a:lstStyle/>
          <a:p>
            <a:r>
              <a:rPr lang="fr-FR" sz="9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FR" sz="9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r>
              <a:rPr lang="fr-FR" sz="9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endParaRPr lang="en-GB" sz="900" b="1" dirty="0" smtClean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900" b="1" dirty="0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</a:t>
            </a:r>
            <a:endParaRPr lang="en-GB" sz="900" b="1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900" b="1" dirty="0" err="1" smtClean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GB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900" i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GB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moveR</a:t>
            </a:r>
            <a:r>
              <a:rPr lang="en-GB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self.in.right</a:t>
            </a:r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!= </a:t>
            </a:r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endParaRPr lang="fr-FR" sz="9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self.in </a:t>
            </a:r>
            <a:r>
              <a:rPr lang="fr-FR" sz="9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self.in. right</a:t>
            </a:r>
          </a:p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fr-FR" sz="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GB" sz="9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586529" y="4548491"/>
            <a:ext cx="589591" cy="2308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fr-FR" sz="900" baseline="-30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Xtend</a:t>
            </a:r>
            <a:endParaRPr lang="en-GB" sz="900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248128" y="3729828"/>
            <a:ext cx="1676403" cy="1062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Rectangle 96"/>
          <p:cNvSpPr/>
          <p:nvPr/>
        </p:nvSpPr>
        <p:spPr>
          <a:xfrm>
            <a:off x="8400256" y="3748440"/>
            <a:ext cx="524275" cy="2308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fr-FR" sz="900" baseline="-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VIZ</a:t>
            </a:r>
            <a:endParaRPr lang="en-GB" sz="900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8" name="Freeform 241"/>
          <p:cNvSpPr/>
          <p:nvPr/>
        </p:nvSpPr>
        <p:spPr>
          <a:xfrm rot="5400000">
            <a:off x="7479516" y="3861735"/>
            <a:ext cx="522169" cy="887262"/>
          </a:xfrm>
          <a:custGeom>
            <a:avLst/>
            <a:gdLst>
              <a:gd name="connsiteX0" fmla="*/ 0 w 640876"/>
              <a:gd name="connsiteY0" fmla="*/ 2050505 h 2050505"/>
              <a:gd name="connsiteX1" fmla="*/ 0 w 640876"/>
              <a:gd name="connsiteY1" fmla="*/ 214204 h 2050505"/>
              <a:gd name="connsiteX2" fmla="*/ 320438 w 640876"/>
              <a:gd name="connsiteY2" fmla="*/ 0 h 2050505"/>
              <a:gd name="connsiteX3" fmla="*/ 640876 w 640876"/>
              <a:gd name="connsiteY3" fmla="*/ 214204 h 2050505"/>
              <a:gd name="connsiteX4" fmla="*/ 640876 w 640876"/>
              <a:gd name="connsiteY4" fmla="*/ 2050505 h 2050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876" h="2050505">
                <a:moveTo>
                  <a:pt x="0" y="2050505"/>
                </a:moveTo>
                <a:lnTo>
                  <a:pt x="0" y="214204"/>
                </a:lnTo>
                <a:lnTo>
                  <a:pt x="320438" y="0"/>
                </a:lnTo>
                <a:lnTo>
                  <a:pt x="640876" y="214204"/>
                </a:lnTo>
                <a:lnTo>
                  <a:pt x="640876" y="20505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Forme libre 103"/>
          <p:cNvSpPr/>
          <p:nvPr/>
        </p:nvSpPr>
        <p:spPr>
          <a:xfrm>
            <a:off x="8144107" y="4048305"/>
            <a:ext cx="722404" cy="518145"/>
          </a:xfrm>
          <a:custGeom>
            <a:avLst/>
            <a:gdLst>
              <a:gd name="connsiteX0" fmla="*/ 4144 w 722404"/>
              <a:gd name="connsiteY0" fmla="*/ 2762 h 700303"/>
              <a:gd name="connsiteX1" fmla="*/ 722404 w 722404"/>
              <a:gd name="connsiteY1" fmla="*/ 0 h 700303"/>
              <a:gd name="connsiteX2" fmla="*/ 715498 w 722404"/>
              <a:gd name="connsiteY2" fmla="*/ 700303 h 700303"/>
              <a:gd name="connsiteX3" fmla="*/ 0 w 722404"/>
              <a:gd name="connsiteY3" fmla="*/ 700303 h 700303"/>
              <a:gd name="connsiteX4" fmla="*/ 91164 w 722404"/>
              <a:gd name="connsiteY4" fmla="*/ 346698 h 700303"/>
              <a:gd name="connsiteX5" fmla="*/ 4144 w 722404"/>
              <a:gd name="connsiteY5" fmla="*/ 2762 h 70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2404" h="700303">
                <a:moveTo>
                  <a:pt x="4144" y="2762"/>
                </a:moveTo>
                <a:lnTo>
                  <a:pt x="722404" y="0"/>
                </a:lnTo>
                <a:lnTo>
                  <a:pt x="715498" y="700303"/>
                </a:lnTo>
                <a:lnTo>
                  <a:pt x="0" y="700303"/>
                </a:lnTo>
                <a:lnTo>
                  <a:pt x="91164" y="346698"/>
                </a:lnTo>
                <a:lnTo>
                  <a:pt x="4144" y="276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ZoneTexte 108"/>
          <p:cNvSpPr txBox="1"/>
          <p:nvPr/>
        </p:nvSpPr>
        <p:spPr>
          <a:xfrm rot="20235053">
            <a:off x="4419550" y="4402701"/>
            <a:ext cx="347985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smtClean="0"/>
              <a:t>use</a:t>
            </a:r>
            <a:endParaRPr lang="en-US" sz="1050" dirty="0"/>
          </a:p>
        </p:txBody>
      </p:sp>
      <p:cxnSp>
        <p:nvCxnSpPr>
          <p:cNvPr id="111" name="Connecteur en angle 110"/>
          <p:cNvCxnSpPr/>
          <p:nvPr/>
        </p:nvCxnSpPr>
        <p:spPr>
          <a:xfrm flipV="1">
            <a:off x="8958942" y="3998598"/>
            <a:ext cx="581616" cy="1"/>
          </a:xfrm>
          <a:prstGeom prst="bentConnector3">
            <a:avLst>
              <a:gd name="adj1" fmla="val 48214"/>
            </a:avLst>
          </a:prstGeom>
          <a:ln w="38100">
            <a:solidFill>
              <a:srgbClr val="000000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09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Effects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9496" y="1340768"/>
            <a:ext cx="8568952" cy="145236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Appearing</a:t>
            </a:r>
            <a:endParaRPr lang="en-US" sz="32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1559496" y="1844824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3527223" y="1336684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285980" y="1570317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à coins arrondis 19"/>
          <p:cNvSpPr/>
          <p:nvPr/>
        </p:nvSpPr>
        <p:spPr>
          <a:xfrm>
            <a:off x="6435619" y="1556792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8704011" y="1907540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327284" y="2438123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521952" y="2423802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ZOOMIN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59496" y="30689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Disappearing</a:t>
            </a:r>
            <a:endParaRPr lang="en-US" sz="3200" dirty="0"/>
          </a:p>
        </p:txBody>
      </p:sp>
      <p:cxnSp>
        <p:nvCxnSpPr>
          <p:cNvPr id="27" name="Connecteur droit 26"/>
          <p:cNvCxnSpPr/>
          <p:nvPr/>
        </p:nvCxnSpPr>
        <p:spPr>
          <a:xfrm>
            <a:off x="1559752" y="3573016"/>
            <a:ext cx="2304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3855909" y="3060791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ZoneTexte 30"/>
          <p:cNvSpPr txBox="1"/>
          <p:nvPr/>
        </p:nvSpPr>
        <p:spPr>
          <a:xfrm>
            <a:off x="8704011" y="36357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67808" y="4139788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DAPP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393852" y="4139788"/>
            <a:ext cx="156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ZOOMOUT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59496" y="48691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Action</a:t>
            </a:r>
            <a:endParaRPr lang="en-US" sz="2800" dirty="0"/>
          </a:p>
        </p:txBody>
      </p:sp>
      <p:cxnSp>
        <p:nvCxnSpPr>
          <p:cNvPr id="35" name="Connecteur droit 34"/>
          <p:cNvCxnSpPr/>
          <p:nvPr/>
        </p:nvCxnSpPr>
        <p:spPr>
          <a:xfrm>
            <a:off x="1559496" y="5373216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droit 35"/>
          <p:cNvCxnSpPr/>
          <p:nvPr/>
        </p:nvCxnSpPr>
        <p:spPr>
          <a:xfrm flipV="1">
            <a:off x="3534734" y="4869160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9" name="ZoneTexte 38"/>
          <p:cNvSpPr txBox="1"/>
          <p:nvPr/>
        </p:nvSpPr>
        <p:spPr>
          <a:xfrm>
            <a:off x="8704011" y="54359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07977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Color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4295800" y="3298509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6445439" y="3284984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à coins arrondis 47"/>
          <p:cNvSpPr/>
          <p:nvPr/>
        </p:nvSpPr>
        <p:spPr>
          <a:xfrm>
            <a:off x="4295800" y="5085184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624001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Style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>
            <a:off x="6528048" y="5598143"/>
            <a:ext cx="1302240" cy="0"/>
          </a:xfrm>
          <a:prstGeom prst="straightConnector1">
            <a:avLst/>
          </a:prstGeom>
          <a:ln w="60325">
            <a:solidFill>
              <a:srgbClr val="FF0000"/>
            </a:solidFill>
            <a:prstDash val="dash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6521952" y="5598143"/>
            <a:ext cx="1332000" cy="0"/>
          </a:xfrm>
          <a:prstGeom prst="straightConnector1">
            <a:avLst/>
          </a:prstGeom>
          <a:ln w="76200"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/>
      <p:bldP spid="44" grpId="0" animBg="1"/>
      <p:bldP spid="45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17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336" y="1302159"/>
                <a:ext cx="4464496" cy="1569660"/>
              </a:xfrm>
              <a:prstGeom prst="rect">
                <a:avLst/>
              </a:prstGeom>
            </p:spPr>
            <p:txBody>
              <a:bodyPr wrap="square" rIns="0">
                <a:spAutoFit/>
              </a:bodyPr>
              <a:lstStyle/>
              <a:p>
                <a:pPr marL="0" lvl="1">
                  <a:lnSpc>
                    <a:spcPct val="150000"/>
                  </a:lnSpc>
                  <a:defRPr/>
                </a:pPr>
                <a:r>
                  <a:rPr lang="en-US" sz="1600" b="1" dirty="0" smtClean="0">
                    <a:solidFill>
                      <a:srgbClr val="FF0000"/>
                    </a:solidFill>
                  </a:rPr>
                  <a:t>A Persona (e.g. </a:t>
                </a:r>
                <a:r>
                  <a:rPr lang="en-US" sz="1600" b="1" dirty="0" err="1" smtClean="0">
                    <a:solidFill>
                      <a:srgbClr val="FF0000"/>
                    </a:solidFill>
                  </a:rPr>
                  <a:t>PacMan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) moves (right)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𝑚𝑜𝑣𝑒𝑅</m:t>
                    </m:r>
                  </m:oMath>
                </a14:m>
                <a:r>
                  <a:rPr lang="en-US" sz="1200" i="1" dirty="0" smtClean="0">
                    <a:solidFill>
                      <a:prstClr val="black"/>
                    </a:solidFill>
                  </a:rPr>
                  <a:t> TU </a:t>
                </a:r>
                <a:endParaRPr lang="en-US" sz="1200" i="1" dirty="0">
                  <a:solidFill>
                    <a:prstClr val="black"/>
                  </a:solidFill>
                </a:endParaRP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:r>
                  <a:rPr lang="fr-FR" sz="1200" b="1" dirty="0" err="1" smtClean="0">
                    <a:solidFill>
                      <a:prstClr val="black"/>
                    </a:solidFill>
                  </a:rPr>
                  <a:t>Similar</a:t>
                </a:r>
                <a:r>
                  <a:rPr lang="fr-FR" sz="1200" b="1" dirty="0" smtClean="0">
                    <a:solidFill>
                      <a:prstClr val="black"/>
                    </a:solidFill>
                  </a:rPr>
                  <a:t>, and </a:t>
                </a:r>
                <a:r>
                  <a:rPr lang="fr-FR" sz="1200" b="1" dirty="0" err="1" smtClean="0">
                    <a:solidFill>
                      <a:prstClr val="black"/>
                    </a:solidFill>
                  </a:rPr>
                  <a:t>thus</a:t>
                </a:r>
                <a:r>
                  <a:rPr lang="fr-FR" sz="1200" b="1" dirty="0">
                    <a:solidFill>
                      <a:prstClr val="black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prstClr val="black"/>
                    </a:solidFill>
                  </a:rPr>
                  <a:t>duplicated</a:t>
                </a:r>
                <a:r>
                  <a:rPr lang="fr-FR" sz="1200" b="1" dirty="0" smtClean="0">
                    <a:solidFill>
                      <a:prstClr val="black"/>
                    </a:solidFill>
                  </a:rPr>
                  <a:t>, for </a:t>
                </a:r>
              </a:p>
              <a:p>
                <a:pPr marL="1085850" lvl="2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fr-FR" sz="1200" b="1" dirty="0" smtClean="0">
                    <a:solidFill>
                      <a:prstClr val="black"/>
                    </a:solidFill>
                  </a:rPr>
                  <a:t>all persona</a:t>
                </a:r>
              </a:p>
              <a:p>
                <a:pPr marL="1085850" lvl="2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fr-FR" sz="1200" b="1" dirty="0" smtClean="0">
                    <a:solidFill>
                      <a:prstClr val="black"/>
                    </a:solidFill>
                  </a:rPr>
                  <a:t>all « moves »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302159"/>
                <a:ext cx="4464496" cy="1569660"/>
              </a:xfrm>
              <a:prstGeom prst="rect">
                <a:avLst/>
              </a:prstGeom>
              <a:blipFill>
                <a:blip r:embed="rId3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023992" y="1302159"/>
            <a:ext cx="5328592" cy="738664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Transition is fired, changing the current </a:t>
            </a:r>
            <a:r>
              <a:rPr lang="en-US" sz="1600" b="1" dirty="0" smtClean="0">
                <a:solidFill>
                  <a:srgbClr val="FF0000"/>
                </a:solidFill>
                <a:latin typeface="Courier" pitchFamily="49" charset="0"/>
              </a:rPr>
              <a:t>State</a:t>
            </a:r>
            <a:endParaRPr lang="en-US" sz="1600" b="1" dirty="0">
              <a:solidFill>
                <a:srgbClr val="FF0000"/>
              </a:solidFill>
              <a:latin typeface="Courier" pitchFamily="49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200" b="1" dirty="0" smtClean="0">
                <a:solidFill>
                  <a:prstClr val="black"/>
                </a:solidFill>
              </a:rPr>
              <a:t>TU </a:t>
            </a:r>
            <a:r>
              <a:rPr lang="fr-FR" sz="1200" b="1" dirty="0" err="1" smtClean="0">
                <a:solidFill>
                  <a:prstClr val="black"/>
                </a:solidFill>
                <a:latin typeface="Courier" pitchFamily="49" charset="0"/>
              </a:rPr>
              <a:t>fire</a:t>
            </a:r>
            <a:r>
              <a:rPr lang="fr-FR" sz="1200" b="1" dirty="0" smtClean="0">
                <a:solidFill>
                  <a:prstClr val="black"/>
                </a:solidFill>
              </a:rPr>
              <a:t>, </a:t>
            </a:r>
            <a:r>
              <a:rPr lang="fr-FR" sz="1200" b="1" dirty="0" err="1" smtClean="0">
                <a:solidFill>
                  <a:prstClr val="black"/>
                </a:solidFill>
              </a:rPr>
              <a:t>defined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inside</a:t>
            </a:r>
            <a:r>
              <a:rPr lang="fr-FR" sz="1200" b="1" dirty="0" smtClean="0">
                <a:solidFill>
                  <a:prstClr val="black"/>
                </a:solidFill>
              </a:rPr>
              <a:t> the </a:t>
            </a:r>
            <a:r>
              <a:rPr lang="fr-FR" sz="1200" b="1" dirty="0" err="1" smtClean="0">
                <a:solidFill>
                  <a:prstClr val="black"/>
                </a:solidFill>
              </a:rPr>
              <a:t>general</a:t>
            </a:r>
            <a:r>
              <a:rPr lang="fr-FR" sz="1200" b="1" dirty="0" smtClean="0">
                <a:solidFill>
                  <a:prstClr val="black"/>
                </a:solidFill>
              </a:rPr>
              <a:t> transformation </a:t>
            </a:r>
            <a:r>
              <a:rPr lang="fr-FR" sz="1200" b="1" dirty="0" err="1">
                <a:solidFill>
                  <a:prstClr val="black"/>
                </a:solidFill>
                <a:latin typeface="Courier" pitchFamily="49" charset="0"/>
              </a:rPr>
              <a:t>accept</a:t>
            </a:r>
            <a:endParaRPr lang="fr-FR" sz="1200" b="1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11" name="Rounded Rectangle 70"/>
          <p:cNvSpPr/>
          <p:nvPr/>
        </p:nvSpPr>
        <p:spPr>
          <a:xfrm>
            <a:off x="1704866" y="3367234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ounded Rectangle 71"/>
          <p:cNvSpPr/>
          <p:nvPr/>
        </p:nvSpPr>
        <p:spPr>
          <a:xfrm>
            <a:off x="2684580" y="3367234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ounded Rectangle 72"/>
          <p:cNvSpPr/>
          <p:nvPr/>
        </p:nvSpPr>
        <p:spPr>
          <a:xfrm>
            <a:off x="1704866" y="4189369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ounded Rectangle 73"/>
          <p:cNvSpPr/>
          <p:nvPr/>
        </p:nvSpPr>
        <p:spPr>
          <a:xfrm>
            <a:off x="2684580" y="4189369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Connector 75"/>
          <p:cNvCxnSpPr>
            <a:stCxn id="11" idx="3"/>
            <a:endCxn id="12" idx="1"/>
          </p:cNvCxnSpPr>
          <p:nvPr/>
        </p:nvCxnSpPr>
        <p:spPr>
          <a:xfrm>
            <a:off x="2064866" y="3547234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6"/>
          <p:cNvCxnSpPr>
            <a:stCxn id="13" idx="3"/>
            <a:endCxn id="14" idx="1"/>
          </p:cNvCxnSpPr>
          <p:nvPr/>
        </p:nvCxnSpPr>
        <p:spPr>
          <a:xfrm>
            <a:off x="2064866" y="4369369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9"/>
          <p:cNvCxnSpPr>
            <a:stCxn id="14" idx="0"/>
            <a:endCxn id="12" idx="2"/>
          </p:cNvCxnSpPr>
          <p:nvPr/>
        </p:nvCxnSpPr>
        <p:spPr>
          <a:xfrm flipV="1">
            <a:off x="2864580" y="3727234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2"/>
          <p:cNvCxnSpPr>
            <a:stCxn id="13" idx="0"/>
            <a:endCxn id="11" idx="2"/>
          </p:cNvCxnSpPr>
          <p:nvPr/>
        </p:nvCxnSpPr>
        <p:spPr>
          <a:xfrm flipV="1">
            <a:off x="1884866" y="3727234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5"/>
          <p:cNvSpPr txBox="1"/>
          <p:nvPr/>
        </p:nvSpPr>
        <p:spPr>
          <a:xfrm>
            <a:off x="2231510" y="3361078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86"/>
          <p:cNvSpPr txBox="1"/>
          <p:nvPr/>
        </p:nvSpPr>
        <p:spPr>
          <a:xfrm>
            <a:off x="2226222" y="4191397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87"/>
          <p:cNvSpPr txBox="1"/>
          <p:nvPr/>
        </p:nvSpPr>
        <p:spPr>
          <a:xfrm>
            <a:off x="2009397" y="4326429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89"/>
          <p:cNvSpPr txBox="1"/>
          <p:nvPr/>
        </p:nvSpPr>
        <p:spPr>
          <a:xfrm>
            <a:off x="2009397" y="3519434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90"/>
          <p:cNvSpPr txBox="1"/>
          <p:nvPr/>
        </p:nvSpPr>
        <p:spPr>
          <a:xfrm>
            <a:off x="1647970" y="3699551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91"/>
          <p:cNvSpPr txBox="1"/>
          <p:nvPr/>
        </p:nvSpPr>
        <p:spPr>
          <a:xfrm>
            <a:off x="2600008" y="3692563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92"/>
          <p:cNvSpPr txBox="1"/>
          <p:nvPr/>
        </p:nvSpPr>
        <p:spPr>
          <a:xfrm>
            <a:off x="1818370" y="4019075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93"/>
          <p:cNvSpPr txBox="1"/>
          <p:nvPr/>
        </p:nvSpPr>
        <p:spPr>
          <a:xfrm>
            <a:off x="2820727" y="3995236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9" y="3376886"/>
            <a:ext cx="252000" cy="259983"/>
          </a:xfrm>
          <a:prstGeom prst="rect">
            <a:avLst/>
          </a:prstGeom>
        </p:spPr>
      </p:pic>
      <p:pic>
        <p:nvPicPr>
          <p:cNvPr id="28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3249787" y="4318176"/>
            <a:ext cx="252000" cy="231193"/>
          </a:xfrm>
          <a:prstGeom prst="rect">
            <a:avLst/>
          </a:prstGeom>
        </p:spPr>
      </p:pic>
      <p:cxnSp>
        <p:nvCxnSpPr>
          <p:cNvPr id="29" name="Straight Connector 97"/>
          <p:cNvCxnSpPr>
            <a:stCxn id="14" idx="3"/>
            <a:endCxn id="28" idx="1"/>
          </p:cNvCxnSpPr>
          <p:nvPr/>
        </p:nvCxnSpPr>
        <p:spPr>
          <a:xfrm>
            <a:off x="3044580" y="4369369"/>
            <a:ext cx="205207" cy="644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00"/>
          <p:cNvSpPr txBox="1"/>
          <p:nvPr/>
        </p:nvSpPr>
        <p:spPr>
          <a:xfrm>
            <a:off x="2989351" y="4359384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101"/>
          <p:cNvSpPr txBox="1"/>
          <p:nvPr/>
        </p:nvSpPr>
        <p:spPr>
          <a:xfrm>
            <a:off x="1372156" y="3483307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102"/>
          <p:cNvCxnSpPr>
            <a:stCxn id="27" idx="3"/>
            <a:endCxn id="11" idx="1"/>
          </p:cNvCxnSpPr>
          <p:nvPr/>
        </p:nvCxnSpPr>
        <p:spPr>
          <a:xfrm>
            <a:off x="1417469" y="3506878"/>
            <a:ext cx="287397" cy="40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55440" y="2871819"/>
            <a:ext cx="2880320" cy="17388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115"/>
          <p:cNvSpPr/>
          <p:nvPr/>
        </p:nvSpPr>
        <p:spPr>
          <a:xfrm>
            <a:off x="1741570" y="2884703"/>
            <a:ext cx="969303" cy="213722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SCORE     0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8851" y="2871819"/>
            <a:ext cx="290307" cy="17383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334654" y="2878131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Viz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000" baseline="-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2x2</a:t>
            </a:r>
            <a:endParaRPr lang="en-GB" sz="1000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Straight Connector 102"/>
          <p:cNvCxnSpPr/>
          <p:nvPr/>
        </p:nvCxnSpPr>
        <p:spPr>
          <a:xfrm flipV="1">
            <a:off x="3044580" y="3456894"/>
            <a:ext cx="324035" cy="1014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02" y="3357702"/>
            <a:ext cx="252000" cy="259983"/>
          </a:xfrm>
          <a:prstGeom prst="rect">
            <a:avLst/>
          </a:prstGeom>
        </p:spPr>
      </p:pic>
      <p:sp>
        <p:nvSpPr>
          <p:cNvPr id="46" name="TextBox 101"/>
          <p:cNvSpPr txBox="1"/>
          <p:nvPr/>
        </p:nvSpPr>
        <p:spPr>
          <a:xfrm>
            <a:off x="3160081" y="3505800"/>
            <a:ext cx="180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48128" y="2902322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7248128" y="2911199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894632" y="3273458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/>
          <p:cNvSpPr/>
          <p:nvPr/>
        </p:nvSpPr>
        <p:spPr>
          <a:xfrm>
            <a:off x="8056632" y="344763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9480432" y="325380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9523531" y="411308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8335531" y="3376886"/>
            <a:ext cx="11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H="1" flipV="1">
            <a:off x="8375442" y="3598723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390632" y="4220012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753716" y="4220012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1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47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83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67" name="Connecteur droit avec flèche 66"/>
          <p:cNvCxnSpPr/>
          <p:nvPr/>
        </p:nvCxnSpPr>
        <p:spPr>
          <a:xfrm>
            <a:off x="9768408" y="3749801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7680176" y="314167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9647937" y="343705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374723" y="5195709"/>
            <a:ext cx="6404993" cy="124673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54000" tIns="54000" rIns="0" bIns="0" rtlCol="0" anchor="ctr" anchorCtr="0"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 defTabSz="914400">
              <a:buFont typeface="Wingdings" panose="05000000000000000000" pitchFamily="2" charset="2"/>
              <a:buChar char="Ü"/>
              <a:defRPr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fr-FR" b="1" i="1" dirty="0" err="1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>
                <a:latin typeface="Courier" pitchFamily="49" charset="0"/>
              </a:rPr>
              <a:t>APP-DAPP</a:t>
            </a:r>
            <a:r>
              <a:rPr lang="fr-FR" dirty="0"/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2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6" grpId="0"/>
      <p:bldP spid="54" grpId="0" animBg="1"/>
      <p:bldP spid="71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18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TextBox 24"/>
          <p:cNvSpPr txBox="1"/>
          <p:nvPr/>
        </p:nvSpPr>
        <p:spPr>
          <a:xfrm>
            <a:off x="2457384" y="3536719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54995" y="1986084"/>
            <a:ext cx="7992888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8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endParaRPr lang="en-GB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54995" y="2427375"/>
            <a:ext cx="7992888" cy="19388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1200" b="1" i="1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496303" y="2863231"/>
            <a:ext cx="1044000" cy="68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Straight Connector 17"/>
          <p:cNvCxnSpPr/>
          <p:nvPr/>
        </p:nvCxnSpPr>
        <p:spPr>
          <a:xfrm flipV="1">
            <a:off x="3540303" y="3255378"/>
            <a:ext cx="1296000" cy="0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71"/>
          <p:cNvCxnSpPr/>
          <p:nvPr/>
        </p:nvCxnSpPr>
        <p:spPr>
          <a:xfrm flipV="1">
            <a:off x="6649578" y="3255378"/>
            <a:ext cx="1512000" cy="0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23"/>
          <p:cNvCxnSpPr/>
          <p:nvPr/>
        </p:nvCxnSpPr>
        <p:spPr>
          <a:xfrm>
            <a:off x="2760986" y="3550182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73"/>
          <p:cNvCxnSpPr/>
          <p:nvPr/>
        </p:nvCxnSpPr>
        <p:spPr>
          <a:xfrm>
            <a:off x="3195155" y="3536718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75"/>
          <p:cNvCxnSpPr/>
          <p:nvPr/>
        </p:nvCxnSpPr>
        <p:spPr>
          <a:xfrm>
            <a:off x="8665642" y="3624757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77"/>
          <p:cNvCxnSpPr/>
          <p:nvPr/>
        </p:nvCxnSpPr>
        <p:spPr>
          <a:xfrm>
            <a:off x="8809658" y="3608247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78"/>
          <p:cNvSpPr txBox="1"/>
          <p:nvPr/>
        </p:nvSpPr>
        <p:spPr>
          <a:xfrm>
            <a:off x="3099540" y="3592151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79"/>
          <p:cNvSpPr txBox="1"/>
          <p:nvPr/>
        </p:nvSpPr>
        <p:spPr>
          <a:xfrm>
            <a:off x="8378192" y="3594751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TextBox 80"/>
          <p:cNvSpPr txBox="1"/>
          <p:nvPr/>
        </p:nvSpPr>
        <p:spPr>
          <a:xfrm>
            <a:off x="8771652" y="3624757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81"/>
          <p:cNvCxnSpPr/>
          <p:nvPr/>
        </p:nvCxnSpPr>
        <p:spPr>
          <a:xfrm rot="5400000">
            <a:off x="2141841" y="4431034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Elbow Connector 84"/>
          <p:cNvCxnSpPr/>
          <p:nvPr/>
        </p:nvCxnSpPr>
        <p:spPr>
          <a:xfrm rot="16200000" flipV="1">
            <a:off x="7861887" y="443486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85"/>
          <p:cNvSpPr txBox="1"/>
          <p:nvPr/>
        </p:nvSpPr>
        <p:spPr>
          <a:xfrm>
            <a:off x="1415590" y="4718408"/>
            <a:ext cx="836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38"/>
          <p:cNvGrpSpPr/>
          <p:nvPr/>
        </p:nvGrpSpPr>
        <p:grpSpPr>
          <a:xfrm>
            <a:off x="4849218" y="2942427"/>
            <a:ext cx="1811819" cy="684000"/>
            <a:chOff x="2626519" y="2339654"/>
            <a:chExt cx="876301" cy="511417"/>
          </a:xfrm>
        </p:grpSpPr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fr-FR" sz="28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fr-FR" sz="1500" dirty="0" err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15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fr-FR" sz="1500" dirty="0" err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endParaRPr lang="en-GB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8173037" y="2929516"/>
            <a:ext cx="1044000" cy="68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4" name="Straight Connector 88"/>
          <p:cNvCxnSpPr/>
          <p:nvPr/>
        </p:nvCxnSpPr>
        <p:spPr>
          <a:xfrm>
            <a:off x="5713314" y="4358952"/>
            <a:ext cx="0" cy="612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Box 90"/>
          <p:cNvSpPr txBox="1"/>
          <p:nvPr/>
        </p:nvSpPr>
        <p:spPr>
          <a:xfrm>
            <a:off x="5667075" y="4728835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" name="TextBox 86"/>
          <p:cNvSpPr txBox="1"/>
          <p:nvPr/>
        </p:nvSpPr>
        <p:spPr>
          <a:xfrm>
            <a:off x="8414423" y="4715181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7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04" y="5013256"/>
            <a:ext cx="697897" cy="720000"/>
          </a:xfrm>
          <a:prstGeom prst="rect">
            <a:avLst/>
          </a:prstGeom>
        </p:spPr>
      </p:pic>
      <p:sp>
        <p:nvSpPr>
          <p:cNvPr id="79" name="Rounded Rectangle 70"/>
          <p:cNvSpPr/>
          <p:nvPr/>
        </p:nvSpPr>
        <p:spPr>
          <a:xfrm>
            <a:off x="5353274" y="5013256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0" name="Straight Connector 101"/>
          <p:cNvCxnSpPr/>
          <p:nvPr/>
        </p:nvCxnSpPr>
        <p:spPr>
          <a:xfrm flipV="1">
            <a:off x="2694378" y="3892810"/>
            <a:ext cx="70465" cy="467990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01"/>
          <p:cNvCxnSpPr/>
          <p:nvPr/>
        </p:nvCxnSpPr>
        <p:spPr>
          <a:xfrm flipV="1">
            <a:off x="2677639" y="3979264"/>
            <a:ext cx="5988003" cy="379688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101"/>
          <p:cNvCxnSpPr>
            <a:stCxn id="38" idx="2"/>
          </p:cNvCxnSpPr>
          <p:nvPr/>
        </p:nvCxnSpPr>
        <p:spPr>
          <a:xfrm flipH="1" flipV="1">
            <a:off x="3195154" y="3883292"/>
            <a:ext cx="2556285" cy="482963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01"/>
          <p:cNvCxnSpPr>
            <a:stCxn id="38" idx="2"/>
          </p:cNvCxnSpPr>
          <p:nvPr/>
        </p:nvCxnSpPr>
        <p:spPr>
          <a:xfrm flipV="1">
            <a:off x="5751439" y="3954651"/>
            <a:ext cx="3054363" cy="411604"/>
          </a:xfrm>
          <a:prstGeom prst="line">
            <a:avLst/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7621666" y="4990524"/>
            <a:ext cx="21467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fr-FR" sz="15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smtClean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 </a:t>
            </a:r>
            <a:r>
              <a:rPr lang="en-US" sz="1500" b="1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</a:t>
            </a:r>
          </a:p>
        </p:txBody>
      </p:sp>
      <p:pic>
        <p:nvPicPr>
          <p:cNvPr id="35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54" y="5254256"/>
            <a:ext cx="506046" cy="506046"/>
          </a:xfrm>
          <a:prstGeom prst="rect">
            <a:avLst/>
          </a:prstGeom>
        </p:spPr>
      </p:pic>
      <p:cxnSp>
        <p:nvCxnSpPr>
          <p:cNvPr id="40" name="Elbow Connector 81"/>
          <p:cNvCxnSpPr/>
          <p:nvPr/>
        </p:nvCxnSpPr>
        <p:spPr>
          <a:xfrm rot="5400000">
            <a:off x="2141841" y="4431035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TextBox 85"/>
          <p:cNvSpPr txBox="1"/>
          <p:nvPr/>
        </p:nvSpPr>
        <p:spPr>
          <a:xfrm>
            <a:off x="1415590" y="4718409"/>
            <a:ext cx="836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7" name="TextBox 90"/>
          <p:cNvSpPr txBox="1"/>
          <p:nvPr/>
        </p:nvSpPr>
        <p:spPr>
          <a:xfrm>
            <a:off x="5667075" y="4728836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TextBox 86"/>
          <p:cNvSpPr txBox="1"/>
          <p:nvPr/>
        </p:nvSpPr>
        <p:spPr>
          <a:xfrm>
            <a:off x="8414423" y="4715182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9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04" y="5013257"/>
            <a:ext cx="697897" cy="720000"/>
          </a:xfrm>
          <a:prstGeom prst="rect">
            <a:avLst/>
          </a:prstGeom>
        </p:spPr>
      </p:pic>
      <p:sp>
        <p:nvSpPr>
          <p:cNvPr id="60" name="Rounded Rectangle 70"/>
          <p:cNvSpPr/>
          <p:nvPr/>
        </p:nvSpPr>
        <p:spPr>
          <a:xfrm>
            <a:off x="5353274" y="5013257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621666" y="4990525"/>
            <a:ext cx="21467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fr-FR" sz="15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smtClean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 </a:t>
            </a:r>
            <a:r>
              <a:rPr lang="en-US" sz="1500" b="1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</a:t>
            </a:r>
          </a:p>
        </p:txBody>
      </p:sp>
      <p:pic>
        <p:nvPicPr>
          <p:cNvPr id="62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54" y="5254257"/>
            <a:ext cx="506046" cy="50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3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 animBg="1"/>
      <p:bldP spid="39" grpId="0" animBg="1"/>
      <p:bldP spid="47" grpId="0"/>
      <p:bldP spid="48" grpId="0"/>
      <p:bldP spid="49" grpId="0"/>
      <p:bldP spid="52" grpId="0"/>
      <p:bldP spid="73" grpId="0" animBg="1"/>
      <p:bldP spid="75" grpId="0"/>
      <p:bldP spid="76" grpId="0"/>
      <p:bldP spid="79" grpId="0" animBg="1"/>
      <p:bldP spid="96" grpId="0"/>
      <p:bldP spid="53" grpId="0"/>
      <p:bldP spid="57" grpId="0"/>
      <p:bldP spid="58" grpId="0"/>
      <p:bldP spid="60" grpId="0" animBg="1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19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-312896" y="1650186"/>
            <a:ext cx="5328592" cy="738664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Transition is fired, changing the current </a:t>
            </a:r>
            <a:r>
              <a:rPr lang="en-US" sz="1600" b="1" dirty="0" smtClean="0">
                <a:solidFill>
                  <a:srgbClr val="FF0000"/>
                </a:solidFill>
                <a:latin typeface="Courier" pitchFamily="49" charset="0"/>
              </a:rPr>
              <a:t>State</a:t>
            </a:r>
            <a:endParaRPr lang="en-US" sz="1600" b="1" dirty="0">
              <a:solidFill>
                <a:srgbClr val="FF0000"/>
              </a:solidFill>
              <a:latin typeface="Courier" pitchFamily="49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200" b="1" dirty="0" smtClean="0">
                <a:solidFill>
                  <a:prstClr val="black"/>
                </a:solidFill>
              </a:rPr>
              <a:t>TU </a:t>
            </a:r>
            <a:r>
              <a:rPr lang="fr-FR" sz="1200" b="1" dirty="0" err="1" smtClean="0">
                <a:solidFill>
                  <a:prstClr val="black"/>
                </a:solidFill>
                <a:latin typeface="Courier" pitchFamily="49" charset="0"/>
              </a:rPr>
              <a:t>fire</a:t>
            </a:r>
            <a:r>
              <a:rPr lang="fr-FR" sz="1200" b="1" dirty="0" smtClean="0">
                <a:solidFill>
                  <a:prstClr val="black"/>
                </a:solidFill>
              </a:rPr>
              <a:t>, </a:t>
            </a:r>
            <a:r>
              <a:rPr lang="fr-FR" sz="1200" b="1" dirty="0" err="1" smtClean="0">
                <a:solidFill>
                  <a:prstClr val="black"/>
                </a:solidFill>
              </a:rPr>
              <a:t>defined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inside</a:t>
            </a:r>
            <a:r>
              <a:rPr lang="fr-FR" sz="1200" b="1" dirty="0" smtClean="0">
                <a:solidFill>
                  <a:prstClr val="black"/>
                </a:solidFill>
              </a:rPr>
              <a:t> the </a:t>
            </a:r>
            <a:r>
              <a:rPr lang="fr-FR" sz="1200" b="1" dirty="0" err="1" smtClean="0">
                <a:solidFill>
                  <a:prstClr val="black"/>
                </a:solidFill>
              </a:rPr>
              <a:t>general</a:t>
            </a:r>
            <a:r>
              <a:rPr lang="fr-FR" sz="1200" b="1" dirty="0" smtClean="0">
                <a:solidFill>
                  <a:prstClr val="black"/>
                </a:solidFill>
              </a:rPr>
              <a:t> transformation </a:t>
            </a:r>
            <a:r>
              <a:rPr lang="fr-FR" sz="1200" b="1" dirty="0" err="1">
                <a:solidFill>
                  <a:prstClr val="black"/>
                </a:solidFill>
                <a:latin typeface="Courier" pitchFamily="49" charset="0"/>
              </a:rPr>
              <a:t>accept</a:t>
            </a:r>
            <a:endParaRPr lang="fr-FR" sz="1200" b="1" dirty="0">
              <a:solidFill>
                <a:prstClr val="black"/>
              </a:solidFill>
              <a:latin typeface="Courier" pitchFamily="49" charset="0"/>
            </a:endParaRPr>
          </a:p>
        </p:txBody>
      </p:sp>
      <p:cxnSp>
        <p:nvCxnSpPr>
          <p:cNvPr id="126" name="Elbow Connector 81"/>
          <p:cNvCxnSpPr/>
          <p:nvPr/>
        </p:nvCxnSpPr>
        <p:spPr>
          <a:xfrm rot="5400000">
            <a:off x="1799048" y="4703180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7" name="TextBox 85"/>
          <p:cNvSpPr txBox="1"/>
          <p:nvPr/>
        </p:nvSpPr>
        <p:spPr>
          <a:xfrm>
            <a:off x="1055440" y="4879257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0" name="Elbow Connector 84"/>
          <p:cNvCxnSpPr/>
          <p:nvPr/>
        </p:nvCxnSpPr>
        <p:spPr>
          <a:xfrm rot="16200000" flipV="1">
            <a:off x="3516477" y="4707015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TextBox 90"/>
          <p:cNvSpPr txBox="1"/>
          <p:nvPr/>
        </p:nvSpPr>
        <p:spPr>
          <a:xfrm>
            <a:off x="3839232" y="4942394"/>
            <a:ext cx="139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8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sz="18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2" name="ZoneTexte 131"/>
          <p:cNvSpPr txBox="1"/>
          <p:nvPr/>
        </p:nvSpPr>
        <p:spPr>
          <a:xfrm>
            <a:off x="5282557" y="3796726"/>
            <a:ext cx="187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i="1" dirty="0" err="1" smtClean="0"/>
              <a:t>rendering</a:t>
            </a:r>
            <a:endParaRPr lang="en-US" b="1" i="1" dirty="0"/>
          </a:p>
        </p:txBody>
      </p:sp>
      <p:grpSp>
        <p:nvGrpSpPr>
          <p:cNvPr id="133" name="Groupe 132"/>
          <p:cNvGrpSpPr/>
          <p:nvPr/>
        </p:nvGrpSpPr>
        <p:grpSpPr>
          <a:xfrm>
            <a:off x="4797074" y="4032530"/>
            <a:ext cx="2451054" cy="460703"/>
            <a:chOff x="4869082" y="3040304"/>
            <a:chExt cx="2451054" cy="460703"/>
          </a:xfrm>
        </p:grpSpPr>
        <p:cxnSp>
          <p:nvCxnSpPr>
            <p:cNvPr id="134" name="Connecteur droit 133"/>
            <p:cNvCxnSpPr/>
            <p:nvPr/>
          </p:nvCxnSpPr>
          <p:spPr>
            <a:xfrm>
              <a:off x="4869082" y="3260082"/>
              <a:ext cx="2412000" cy="12986"/>
            </a:xfrm>
            <a:prstGeom prst="line">
              <a:avLst/>
            </a:prstGeom>
            <a:ln w="114300">
              <a:head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5" name="Trapèze 134"/>
            <p:cNvSpPr/>
            <p:nvPr/>
          </p:nvSpPr>
          <p:spPr>
            <a:xfrm rot="16200000">
              <a:off x="7017784" y="3198656"/>
              <a:ext cx="460703" cy="144000"/>
            </a:xfrm>
            <a:prstGeom prst="trapezoid">
              <a:avLst/>
            </a:prstGeom>
            <a:solidFill>
              <a:schemeClr val="tx1"/>
            </a:solidFill>
            <a:ln w="3175">
              <a:noFill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6" name="Elbow Connector 81"/>
          <p:cNvCxnSpPr/>
          <p:nvPr/>
        </p:nvCxnSpPr>
        <p:spPr>
          <a:xfrm rot="5400000">
            <a:off x="7920870" y="4707016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7" name="TextBox 85"/>
          <p:cNvSpPr txBox="1"/>
          <p:nvPr/>
        </p:nvSpPr>
        <p:spPr>
          <a:xfrm>
            <a:off x="7032104" y="4847750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8" name="Elbow Connector 84"/>
          <p:cNvCxnSpPr/>
          <p:nvPr/>
        </p:nvCxnSpPr>
        <p:spPr>
          <a:xfrm rot="16200000" flipV="1">
            <a:off x="9604688" y="4693709"/>
            <a:ext cx="622300" cy="486000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9" name="TextBox 90"/>
          <p:cNvSpPr txBox="1"/>
          <p:nvPr/>
        </p:nvSpPr>
        <p:spPr>
          <a:xfrm>
            <a:off x="9986233" y="4875264"/>
            <a:ext cx="12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9336360" y="5266467"/>
            <a:ext cx="2016224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s1: State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9336360" y="5554544"/>
            <a:ext cx="2016224" cy="4127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6888088" y="5266467"/>
            <a:ext cx="1827783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t1: </a:t>
            </a:r>
            <a:r>
              <a:rPr lang="fr-FR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6888088" y="5554544"/>
            <a:ext cx="1828800" cy="432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271464" y="2909059"/>
            <a:ext cx="3312367" cy="15841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7392144" y="2909059"/>
            <a:ext cx="3312367" cy="15841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6" name="TextBox 24"/>
          <p:cNvSpPr txBox="1"/>
          <p:nvPr/>
        </p:nvSpPr>
        <p:spPr>
          <a:xfrm>
            <a:off x="2179056" y="3763161"/>
            <a:ext cx="430887" cy="58605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6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207568" y="2987632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8" name="Straight Connector 23"/>
          <p:cNvCxnSpPr/>
          <p:nvPr/>
        </p:nvCxnSpPr>
        <p:spPr>
          <a:xfrm>
            <a:off x="2675923" y="3748308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Straight Connector 73"/>
          <p:cNvCxnSpPr/>
          <p:nvPr/>
        </p:nvCxnSpPr>
        <p:spPr>
          <a:xfrm>
            <a:off x="3122444" y="3734844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0" name="TextBox 78"/>
          <p:cNvSpPr txBox="1"/>
          <p:nvPr/>
        </p:nvSpPr>
        <p:spPr>
          <a:xfrm>
            <a:off x="3020405" y="3790160"/>
            <a:ext cx="553998" cy="46102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1" name="Connecteur en arc 150"/>
          <p:cNvCxnSpPr/>
          <p:nvPr/>
        </p:nvCxnSpPr>
        <p:spPr>
          <a:xfrm rot="5400000" flipH="1" flipV="1">
            <a:off x="2307749" y="4284959"/>
            <a:ext cx="411830" cy="324525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en arc 151"/>
          <p:cNvCxnSpPr/>
          <p:nvPr/>
        </p:nvCxnSpPr>
        <p:spPr>
          <a:xfrm rot="16200000" flipV="1">
            <a:off x="3103021" y="4169919"/>
            <a:ext cx="498269" cy="468167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TextBox 24"/>
          <p:cNvSpPr txBox="1"/>
          <p:nvPr/>
        </p:nvSpPr>
        <p:spPr>
          <a:xfrm>
            <a:off x="8356332" y="3755673"/>
            <a:ext cx="461665" cy="6437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8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292440" y="2981066"/>
            <a:ext cx="1459403" cy="756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5" name="Straight Connector 23"/>
          <p:cNvCxnSpPr/>
          <p:nvPr/>
        </p:nvCxnSpPr>
        <p:spPr>
          <a:xfrm>
            <a:off x="8773147" y="3741742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6" name="Straight Connector 73"/>
          <p:cNvCxnSpPr/>
          <p:nvPr/>
        </p:nvCxnSpPr>
        <p:spPr>
          <a:xfrm>
            <a:off x="9207316" y="3728278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7" name="TextBox 78"/>
          <p:cNvSpPr txBox="1"/>
          <p:nvPr/>
        </p:nvSpPr>
        <p:spPr>
          <a:xfrm>
            <a:off x="9163914" y="3698304"/>
            <a:ext cx="553998" cy="56394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8" name="Connecteur en arc 157"/>
          <p:cNvCxnSpPr/>
          <p:nvPr/>
        </p:nvCxnSpPr>
        <p:spPr>
          <a:xfrm rot="5400000" flipH="1" flipV="1">
            <a:off x="8416433" y="4280537"/>
            <a:ext cx="413688" cy="299739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en arc 158"/>
          <p:cNvCxnSpPr/>
          <p:nvPr/>
        </p:nvCxnSpPr>
        <p:spPr>
          <a:xfrm rot="10800000">
            <a:off x="9192344" y="4218953"/>
            <a:ext cx="480496" cy="414465"/>
          </a:xfrm>
          <a:prstGeom prst="curvedConnector3">
            <a:avLst>
              <a:gd name="adj1" fmla="val 50000"/>
            </a:avLst>
          </a:prstGeom>
          <a:ln>
            <a:gradFill flip="none" rotWithShape="1">
              <a:gsLst>
                <a:gs pos="65784">
                  <a:srgbClr val="2121FF"/>
                </a:gs>
                <a:gs pos="18000">
                  <a:srgbClr val="4A2ED3"/>
                </a:gs>
                <a:gs pos="0">
                  <a:srgbClr val="2121FF"/>
                </a:gs>
                <a:gs pos="48000">
                  <a:srgbClr val="2121FF"/>
                </a:gs>
                <a:gs pos="100000">
                  <a:srgbClr val="C00000"/>
                </a:gs>
              </a:gsLst>
              <a:lin ang="16200000" scaled="1"/>
              <a:tileRect/>
            </a:gra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Ellipse 159"/>
          <p:cNvSpPr/>
          <p:nvPr/>
        </p:nvSpPr>
        <p:spPr>
          <a:xfrm>
            <a:off x="5621292" y="1796085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Ellipse 160"/>
          <p:cNvSpPr/>
          <p:nvPr/>
        </p:nvSpPr>
        <p:spPr>
          <a:xfrm>
            <a:off x="5783292" y="197025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Ellipse 161"/>
          <p:cNvSpPr/>
          <p:nvPr/>
        </p:nvSpPr>
        <p:spPr>
          <a:xfrm>
            <a:off x="6706256" y="1827513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3" name="Connecteur droit avec flèche 162"/>
          <p:cNvCxnSpPr/>
          <p:nvPr/>
        </p:nvCxnSpPr>
        <p:spPr>
          <a:xfrm>
            <a:off x="6125292" y="2043529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necteur droit avec flèche 163"/>
          <p:cNvCxnSpPr/>
          <p:nvPr/>
        </p:nvCxnSpPr>
        <p:spPr>
          <a:xfrm>
            <a:off x="5406836" y="1664305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Ellipse 164"/>
          <p:cNvSpPr/>
          <p:nvPr/>
        </p:nvSpPr>
        <p:spPr>
          <a:xfrm>
            <a:off x="6850256" y="197025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5323946" y="1582220"/>
            <a:ext cx="2252415" cy="8456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3817013" y="5302544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Ellipse 46"/>
          <p:cNvSpPr/>
          <p:nvPr/>
        </p:nvSpPr>
        <p:spPr>
          <a:xfrm>
            <a:off x="1762782" y="5500467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4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31" grpId="0"/>
      <p:bldP spid="132" grpId="0"/>
      <p:bldP spid="137" grpId="0"/>
      <p:bldP spid="139" grpId="0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/>
      <p:bldP spid="147" grpId="0" animBg="1"/>
      <p:bldP spid="150" grpId="0"/>
      <p:bldP spid="153" grpId="0"/>
      <p:bldP spid="154" grpId="0" animBg="1"/>
      <p:bldP spid="157" grpId="0"/>
      <p:bldP spid="46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Scheduling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2282030" y="1988840"/>
            <a:ext cx="468000" cy="4089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71035" y="2415175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3"/>
          <p:cNvCxnSpPr/>
          <p:nvPr/>
        </p:nvCxnSpPr>
        <p:spPr>
          <a:xfrm flipH="1">
            <a:off x="1971757" y="1988840"/>
            <a:ext cx="0" cy="2700000"/>
          </a:xfrm>
          <a:prstGeom prst="line">
            <a:avLst/>
          </a:prstGeom>
          <a:ln w="635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spect="1"/>
          </p:cNvSpPr>
          <p:nvPr/>
        </p:nvSpPr>
        <p:spPr>
          <a:xfrm>
            <a:off x="2271035" y="3538694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0"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335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Embedding </a:t>
            </a:r>
            <a:r>
              <a:rPr lang="en-US" dirty="0"/>
              <a:t>the scheduling inside the </a:t>
            </a:r>
            <a:r>
              <a:rPr lang="en-US" dirty="0" smtClean="0"/>
              <a:t>UAs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01112" y="980728"/>
            <a:ext cx="596798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Define </a:t>
            </a:r>
            <a:r>
              <a:rPr lang="en-US" dirty="0" err="1"/>
              <a:t>combinators</a:t>
            </a:r>
            <a:r>
              <a:rPr lang="en-US" dirty="0"/>
              <a:t> outside of UAs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71035" y="3953211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71035" y="2789357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71035" y="4293096"/>
            <a:ext cx="468000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2282030" y="4672695"/>
            <a:ext cx="6099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</a:t>
            </a:r>
            <a:r>
              <a:rPr lang="en-US" sz="400" dirty="0"/>
              <a:t> </a:t>
            </a:r>
            <a:r>
              <a:rPr lang="en-US" sz="400" dirty="0" smtClean="0"/>
              <a:t>●</a:t>
            </a:r>
            <a:endParaRPr lang="en-US" sz="400" dirty="0"/>
          </a:p>
        </p:txBody>
      </p:sp>
      <p:sp>
        <p:nvSpPr>
          <p:cNvPr id="43" name="Rectangle 42"/>
          <p:cNvSpPr/>
          <p:nvPr/>
        </p:nvSpPr>
        <p:spPr>
          <a:xfrm>
            <a:off x="2754447" y="2380530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818960" y="2771636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777520" y="3901990"/>
            <a:ext cx="73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42033" y="4293096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Straight Connector 3"/>
          <p:cNvCxnSpPr/>
          <p:nvPr/>
        </p:nvCxnSpPr>
        <p:spPr>
          <a:xfrm flipH="1">
            <a:off x="6231337" y="1614336"/>
            <a:ext cx="14003" cy="3048092"/>
          </a:xfrm>
          <a:prstGeom prst="line">
            <a:avLst/>
          </a:prstGeom>
          <a:ln w="63500">
            <a:solidFill>
              <a:schemeClr val="tx1"/>
            </a:solidFill>
            <a:prstDash val="soli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>
            <a:spLocks noChangeAspect="1"/>
          </p:cNvSpPr>
          <p:nvPr/>
        </p:nvSpPr>
        <p:spPr>
          <a:xfrm>
            <a:off x="7091206" y="3053829"/>
            <a:ext cx="960272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>
            <a:spLocks noChangeAspect="1"/>
          </p:cNvSpPr>
          <p:nvPr/>
        </p:nvSpPr>
        <p:spPr>
          <a:xfrm>
            <a:off x="8830940" y="3188758"/>
            <a:ext cx="508328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Rectangle 50"/>
          <p:cNvSpPr>
            <a:spLocks noChangeAspect="1"/>
          </p:cNvSpPr>
          <p:nvPr/>
        </p:nvSpPr>
        <p:spPr>
          <a:xfrm>
            <a:off x="10118730" y="3053829"/>
            <a:ext cx="960272" cy="61206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3" name="Connecteur droit 52"/>
          <p:cNvCxnSpPr>
            <a:stCxn id="49" idx="3"/>
            <a:endCxn id="50" idx="1"/>
          </p:cNvCxnSpPr>
          <p:nvPr/>
        </p:nvCxnSpPr>
        <p:spPr>
          <a:xfrm flipV="1">
            <a:off x="8051478" y="3350758"/>
            <a:ext cx="77946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V="1">
            <a:off x="9339268" y="3361843"/>
            <a:ext cx="77946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4791177" y="4752244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 133"/>
          <p:cNvSpPr/>
          <p:nvPr/>
        </p:nvSpPr>
        <p:spPr>
          <a:xfrm>
            <a:off x="4791177" y="4761121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35" name="Ellipse 134"/>
          <p:cNvSpPr/>
          <p:nvPr/>
        </p:nvSpPr>
        <p:spPr>
          <a:xfrm>
            <a:off x="5437681" y="512338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llipse 135"/>
          <p:cNvSpPr/>
          <p:nvPr/>
        </p:nvSpPr>
        <p:spPr>
          <a:xfrm>
            <a:off x="5599681" y="529755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/>
          <p:cNvSpPr/>
          <p:nvPr/>
        </p:nvSpPr>
        <p:spPr>
          <a:xfrm>
            <a:off x="7023481" y="5103722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Ellipse 137"/>
          <p:cNvSpPr/>
          <p:nvPr/>
        </p:nvSpPr>
        <p:spPr>
          <a:xfrm>
            <a:off x="7066580" y="5963010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9" name="Connecteur droit avec flèche 138"/>
          <p:cNvCxnSpPr/>
          <p:nvPr/>
        </p:nvCxnSpPr>
        <p:spPr>
          <a:xfrm>
            <a:off x="5878580" y="5226808"/>
            <a:ext cx="11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/>
          <p:cNvCxnSpPr/>
          <p:nvPr/>
        </p:nvCxnSpPr>
        <p:spPr>
          <a:xfrm flipH="1" flipV="1">
            <a:off x="5918491" y="5448645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4933681" y="6069934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296765" y="6069934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5656765" y="6071010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6016765" y="6071010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6376765" y="6071010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146" name="Connecteur droit avec flèche 145"/>
          <p:cNvCxnSpPr/>
          <p:nvPr/>
        </p:nvCxnSpPr>
        <p:spPr>
          <a:xfrm>
            <a:off x="7311457" y="5599723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>
            <a:off x="5223225" y="499160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Ellipse 147"/>
          <p:cNvSpPr/>
          <p:nvPr/>
        </p:nvSpPr>
        <p:spPr>
          <a:xfrm>
            <a:off x="7190986" y="528697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3" grpId="0" animBg="1"/>
      <p:bldP spid="39" grpId="0" animBg="1"/>
      <p:bldP spid="40" grpId="0" animBg="1"/>
      <p:bldP spid="41" grpId="0" animBg="1"/>
      <p:bldP spid="42" grpId="0"/>
      <p:bldP spid="43" grpId="0"/>
      <p:bldP spid="45" grpId="0"/>
      <p:bldP spid="46" grpId="0"/>
      <p:bldP spid="47" grpId="0"/>
      <p:bldP spid="49" grpId="0" animBg="1"/>
      <p:bldP spid="50" grpId="0" animBg="1"/>
      <p:bldP spid="51" grpId="0" animBg="1"/>
      <p:bldP spid="136" grpId="0" animBg="1"/>
      <p:bldP spid="14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95600" y="263691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/>
              <a:t>Relating</a:t>
            </a:r>
          </a:p>
        </p:txBody>
      </p:sp>
    </p:spTree>
    <p:extLst>
      <p:ext uri="{BB962C8B-B14F-4D97-AF65-F5344CB8AC3E}">
        <p14:creationId xmlns:p14="http://schemas.microsoft.com/office/powerpoint/2010/main" val="17513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9376" y="310201"/>
            <a:ext cx="11305256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MT &lt; &gt; MA Coordination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20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679330" y="6337624"/>
            <a:ext cx="4752000" cy="228204"/>
          </a:xfrm>
          <a:prstGeom prst="rect">
            <a:avLst/>
          </a:prstGeom>
        </p:spPr>
        <p:txBody>
          <a:bodyPr lIns="0" rIns="0" bIns="0">
            <a:spAutoFit/>
          </a:bodyPr>
          <a:lstStyle/>
          <a:p>
            <a:pPr lvl="2">
              <a:lnSpc>
                <a:spcPct val="150000"/>
              </a:lnSpc>
              <a:defRPr/>
            </a:pPr>
            <a:r>
              <a:rPr lang="fr-FR" sz="900" b="1" i="1" dirty="0" err="1">
                <a:solidFill>
                  <a:prstClr val="black"/>
                </a:solidFill>
              </a:rPr>
              <a:t>GeMoC</a:t>
            </a:r>
            <a:r>
              <a:rPr lang="fr-FR" sz="900" b="1" i="1" dirty="0">
                <a:solidFill>
                  <a:prstClr val="black"/>
                </a:solidFill>
              </a:rPr>
              <a:t> </a:t>
            </a:r>
            <a:r>
              <a:rPr lang="fr-FR" sz="900" b="1" i="1" dirty="0" err="1">
                <a:solidFill>
                  <a:prstClr val="black"/>
                </a:solidFill>
              </a:rPr>
              <a:t>approach</a:t>
            </a:r>
            <a:r>
              <a:rPr lang="fr-FR" sz="900" b="1" i="1" dirty="0">
                <a:solidFill>
                  <a:prstClr val="black"/>
                </a:solidFill>
              </a:rPr>
              <a:t> for </a:t>
            </a:r>
            <a:r>
              <a:rPr lang="fr-FR" sz="900" b="1" i="1" dirty="0" err="1">
                <a:solidFill>
                  <a:prstClr val="black"/>
                </a:solidFill>
              </a:rPr>
              <a:t>debugging</a:t>
            </a:r>
            <a:r>
              <a:rPr lang="fr-FR" sz="900" b="1" i="1" dirty="0">
                <a:solidFill>
                  <a:prstClr val="black"/>
                </a:solidFill>
              </a:rPr>
              <a:t> </a:t>
            </a:r>
            <a:r>
              <a:rPr lang="fr-FR" sz="900" dirty="0">
                <a:solidFill>
                  <a:prstClr val="black"/>
                </a:solidFill>
              </a:rPr>
              <a:t>[</a:t>
            </a:r>
            <a:r>
              <a:rPr lang="fr-FR" sz="900" i="1" dirty="0">
                <a:solidFill>
                  <a:prstClr val="black"/>
                </a:solidFill>
              </a:rPr>
              <a:t>Erwan B., et al</a:t>
            </a:r>
            <a:r>
              <a:rPr lang="fr-FR" sz="900" dirty="0">
                <a:solidFill>
                  <a:prstClr val="black"/>
                </a:solidFill>
              </a:rPr>
              <a:t>. 2018]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19" name="Rectangle à coins arrondis 18"/>
          <p:cNvSpPr/>
          <p:nvPr/>
        </p:nvSpPr>
        <p:spPr>
          <a:xfrm>
            <a:off x="455059" y="1684376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-24680" y="1306777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Initial Model</a:t>
            </a:r>
            <a:endParaRPr lang="en-US" dirty="0"/>
          </a:p>
        </p:txBody>
      </p:sp>
      <p:sp>
        <p:nvSpPr>
          <p:cNvPr id="21" name="Rectangle à coins arrondis 20"/>
          <p:cNvSpPr/>
          <p:nvPr/>
        </p:nvSpPr>
        <p:spPr>
          <a:xfrm>
            <a:off x="483461" y="2732041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483461" y="3747984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502749" y="4824792"/>
            <a:ext cx="696707" cy="396000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BE" sz="2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13711" y="5479042"/>
            <a:ext cx="60993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 smtClean="0"/>
              <a:t>●●</a:t>
            </a:r>
            <a:r>
              <a:rPr lang="en-US" sz="600" dirty="0"/>
              <a:t> </a:t>
            </a:r>
            <a:r>
              <a:rPr lang="en-US" sz="600" dirty="0" smtClean="0"/>
              <a:t>●</a:t>
            </a:r>
            <a:endParaRPr lang="en-US" sz="600" dirty="0"/>
          </a:p>
        </p:txBody>
      </p:sp>
      <p:sp>
        <p:nvSpPr>
          <p:cNvPr id="25" name="Rectangle à coins arrondis 24"/>
          <p:cNvSpPr/>
          <p:nvPr/>
        </p:nvSpPr>
        <p:spPr>
          <a:xfrm>
            <a:off x="1535179" y="2225100"/>
            <a:ext cx="1368152" cy="3958636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ZoneTexte 25"/>
          <p:cNvSpPr txBox="1"/>
          <p:nvPr/>
        </p:nvSpPr>
        <p:spPr>
          <a:xfrm>
            <a:off x="2039235" y="6183736"/>
            <a:ext cx="6099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</a:t>
            </a:r>
            <a:r>
              <a:rPr lang="en-US" sz="400" dirty="0"/>
              <a:t> </a:t>
            </a:r>
            <a:r>
              <a:rPr lang="en-US" sz="400" dirty="0" smtClean="0"/>
              <a:t>●</a:t>
            </a:r>
            <a:endParaRPr lang="en-US" sz="4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4404618" y="2231824"/>
            <a:ext cx="2252415" cy="3958636"/>
          </a:xfrm>
          <a:prstGeom prst="roundRect">
            <a:avLst>
              <a:gd name="adj" fmla="val 9840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839896" y="6188142"/>
            <a:ext cx="609935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" dirty="0" smtClean="0"/>
              <a:t>●●</a:t>
            </a:r>
            <a:r>
              <a:rPr lang="en-US" sz="400" dirty="0"/>
              <a:t> </a:t>
            </a:r>
            <a:r>
              <a:rPr lang="en-US" sz="400" dirty="0" smtClean="0"/>
              <a:t>●</a:t>
            </a:r>
            <a:endParaRPr lang="en-US" sz="400" dirty="0"/>
          </a:p>
        </p:txBody>
      </p:sp>
      <p:sp>
        <p:nvSpPr>
          <p:cNvPr id="30" name="Ellipse 29"/>
          <p:cNvSpPr/>
          <p:nvPr/>
        </p:nvSpPr>
        <p:spPr>
          <a:xfrm>
            <a:off x="4701963" y="1520642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4863963" y="169481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5786927" y="1552070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5205963" y="1768086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>
            <a:off x="4487507" y="1388862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lipse 34"/>
          <p:cNvSpPr/>
          <p:nvPr/>
        </p:nvSpPr>
        <p:spPr>
          <a:xfrm>
            <a:off x="5930927" y="1694815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404617" y="1306777"/>
            <a:ext cx="2252415" cy="8456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1798893" y="2477404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à coins arrondis 37"/>
          <p:cNvSpPr/>
          <p:nvPr/>
        </p:nvSpPr>
        <p:spPr>
          <a:xfrm>
            <a:off x="1798893" y="338314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à coins arrondis 38"/>
          <p:cNvSpPr/>
          <p:nvPr/>
        </p:nvSpPr>
        <p:spPr>
          <a:xfrm>
            <a:off x="1798892" y="4564696"/>
            <a:ext cx="696707" cy="396000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="1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Connecteur droit 39"/>
          <p:cNvCxnSpPr/>
          <p:nvPr/>
        </p:nvCxnSpPr>
        <p:spPr>
          <a:xfrm>
            <a:off x="2399275" y="2487227"/>
            <a:ext cx="1944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lèche droite 40"/>
          <p:cNvSpPr/>
          <p:nvPr/>
        </p:nvSpPr>
        <p:spPr>
          <a:xfrm rot="5400000">
            <a:off x="4684024" y="3298323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2" name="Connecteur droit 41"/>
          <p:cNvCxnSpPr/>
          <p:nvPr/>
        </p:nvCxnSpPr>
        <p:spPr>
          <a:xfrm>
            <a:off x="2399275" y="3379350"/>
            <a:ext cx="264736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Flèche droite 42"/>
          <p:cNvSpPr/>
          <p:nvPr/>
        </p:nvSpPr>
        <p:spPr>
          <a:xfrm rot="5400000">
            <a:off x="4684268" y="3836909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4" name="Connecteur droit 43"/>
          <p:cNvCxnSpPr/>
          <p:nvPr/>
        </p:nvCxnSpPr>
        <p:spPr>
          <a:xfrm>
            <a:off x="2344201" y="4554117"/>
            <a:ext cx="4140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Flèche droite 44"/>
          <p:cNvSpPr/>
          <p:nvPr/>
        </p:nvSpPr>
        <p:spPr>
          <a:xfrm rot="5400000">
            <a:off x="4703293" y="4481347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" name="Flèche droite 45"/>
          <p:cNvSpPr/>
          <p:nvPr/>
        </p:nvSpPr>
        <p:spPr>
          <a:xfrm rot="5400000">
            <a:off x="4703293" y="5011677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Flèche droite 46"/>
          <p:cNvSpPr/>
          <p:nvPr/>
        </p:nvSpPr>
        <p:spPr>
          <a:xfrm rot="5400000">
            <a:off x="5495381" y="3555497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Flèche droite 47"/>
          <p:cNvSpPr/>
          <p:nvPr/>
        </p:nvSpPr>
        <p:spPr>
          <a:xfrm rot="5400000">
            <a:off x="5281811" y="4703045"/>
            <a:ext cx="941485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Flèche droite 48"/>
          <p:cNvSpPr/>
          <p:nvPr/>
        </p:nvSpPr>
        <p:spPr>
          <a:xfrm rot="5400000">
            <a:off x="4703293" y="5533830"/>
            <a:ext cx="514346" cy="686891"/>
          </a:xfrm>
          <a:prstGeom prst="rightArrow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400" b="1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Connecteur droit avec flèche 49"/>
          <p:cNvCxnSpPr>
            <a:stCxn id="20" idx="3"/>
          </p:cNvCxnSpPr>
          <p:nvPr/>
        </p:nvCxnSpPr>
        <p:spPr>
          <a:xfrm>
            <a:off x="1631504" y="1506832"/>
            <a:ext cx="2423955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/>
          <p:cNvCxnSpPr/>
          <p:nvPr/>
        </p:nvCxnSpPr>
        <p:spPr>
          <a:xfrm>
            <a:off x="2903330" y="2499380"/>
            <a:ext cx="1476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2903330" y="3375579"/>
            <a:ext cx="1476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/>
          <p:cNvCxnSpPr/>
          <p:nvPr/>
        </p:nvCxnSpPr>
        <p:spPr>
          <a:xfrm>
            <a:off x="2903330" y="4554117"/>
            <a:ext cx="1476000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991544" y="2996952"/>
            <a:ext cx="971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@Step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991544" y="4150551"/>
            <a:ext cx="9717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@Step</a:t>
            </a:r>
            <a:endParaRPr lang="en-US" dirty="0"/>
          </a:p>
        </p:txBody>
      </p:sp>
      <p:sp>
        <p:nvSpPr>
          <p:cNvPr id="55" name="ZoneTexte 54"/>
          <p:cNvSpPr txBox="1"/>
          <p:nvPr/>
        </p:nvSpPr>
        <p:spPr>
          <a:xfrm>
            <a:off x="7041012" y="1970599"/>
            <a:ext cx="50765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Locate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relevent</a:t>
            </a:r>
            <a:r>
              <a:rPr lang="fr-BE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b="1" dirty="0" err="1" smtClean="0">
                <a:solidFill>
                  <a:srgbClr val="C00000"/>
                </a:solidFill>
                <a:latin typeface="LinLibertineT"/>
              </a:rPr>
              <a:t>TUs</a:t>
            </a:r>
            <a:endParaRPr lang="fr-BE" b="1" dirty="0">
              <a:solidFill>
                <a:srgbClr val="C00000"/>
              </a:solidFill>
              <a:latin typeface="LinLibertineT"/>
            </a:endParaRPr>
          </a:p>
          <a:p>
            <a:pPr marL="800100" lvl="1" indent="-342900">
              <a:lnSpc>
                <a:spcPct val="25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rgbClr val="000000"/>
                </a:solidFill>
                <a:latin typeface="LinLibertineT"/>
              </a:rPr>
              <a:t>Annotating TUs, i.e.  </a:t>
            </a:r>
            <a:r>
              <a:rPr lang="en-US" dirty="0">
                <a:solidFill>
                  <a:srgbClr val="0066FF"/>
                </a:solidFill>
              </a:rPr>
              <a:t>@Step</a:t>
            </a:r>
            <a:r>
              <a:rPr lang="en-US" dirty="0">
                <a:solidFill>
                  <a:prstClr val="black"/>
                </a:solidFill>
              </a:rPr>
              <a:t> </a:t>
            </a:r>
            <a:endParaRPr lang="fr-BE" b="1" dirty="0" smtClean="0">
              <a:solidFill>
                <a:srgbClr val="C00000"/>
              </a:solidFill>
              <a:latin typeface="LinLibertineT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b="1" dirty="0" smtClean="0">
                <a:solidFill>
                  <a:srgbClr val="C00000"/>
                </a:solidFill>
              </a:rPr>
              <a:t>Enable Communication</a:t>
            </a:r>
          </a:p>
          <a:p>
            <a:pPr marL="914400" lvl="1" indent="-4572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 smtClean="0">
                <a:solidFill>
                  <a:srgbClr val="000000"/>
                </a:solidFill>
                <a:latin typeface="LinLibertineT"/>
              </a:rPr>
              <a:t> Interactive Exploration Services</a:t>
            </a:r>
            <a:endParaRPr lang="en-US" sz="7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7867152" y="5040384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breakpoint</a:t>
            </a:r>
          </a:p>
        </p:txBody>
      </p:sp>
      <p:sp>
        <p:nvSpPr>
          <p:cNvPr id="57" name="Rectangle à coins arrondis 56"/>
          <p:cNvSpPr/>
          <p:nvPr/>
        </p:nvSpPr>
        <p:spPr>
          <a:xfrm>
            <a:off x="9127408" y="5040384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stepInto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8" name="Rectangle à coins arrondis 57"/>
          <p:cNvSpPr/>
          <p:nvPr/>
        </p:nvSpPr>
        <p:spPr>
          <a:xfrm>
            <a:off x="10303200" y="5044949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stepOver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59" name="Rectangle à coins arrondis 58"/>
          <p:cNvSpPr/>
          <p:nvPr/>
        </p:nvSpPr>
        <p:spPr>
          <a:xfrm>
            <a:off x="7867152" y="5479123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stepOut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0" name="Rectangle à coins arrondis 59"/>
          <p:cNvSpPr/>
          <p:nvPr/>
        </p:nvSpPr>
        <p:spPr>
          <a:xfrm>
            <a:off x="9091288" y="5479123"/>
            <a:ext cx="1103784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play</a:t>
            </a:r>
          </a:p>
        </p:txBody>
      </p:sp>
      <p:sp>
        <p:nvSpPr>
          <p:cNvPr id="61" name="Rectangle à coins arrondis 60"/>
          <p:cNvSpPr/>
          <p:nvPr/>
        </p:nvSpPr>
        <p:spPr>
          <a:xfrm>
            <a:off x="10303200" y="5483688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</a:t>
            </a:r>
            <a:endParaRPr lang="en-US" sz="1100" i="1" spc="-5" dirty="0" smtClean="0">
              <a:solidFill>
                <a:prstClr val="black"/>
              </a:solidFill>
              <a:latin typeface="Verdana"/>
              <a:cs typeface="Verdana"/>
            </a:endParaRPr>
          </a:p>
          <a:p>
            <a:pPr algn="ctr">
              <a:lnSpc>
                <a:spcPts val="1000"/>
              </a:lnSpc>
            </a:pPr>
            <a:r>
              <a:rPr lang="en-US" sz="1100" i="1" spc="-5" dirty="0" smtClean="0">
                <a:solidFill>
                  <a:prstClr val="black"/>
                </a:solidFill>
                <a:latin typeface="Verdana"/>
                <a:cs typeface="Verdana"/>
              </a:rPr>
              <a:t>steps 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62" name="Rectangle à coins arrondis 61"/>
          <p:cNvSpPr/>
          <p:nvPr/>
        </p:nvSpPr>
        <p:spPr>
          <a:xfrm>
            <a:off x="9054776" y="5940430"/>
            <a:ext cx="1200472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model state</a:t>
            </a:r>
          </a:p>
        </p:txBody>
      </p:sp>
      <p:cxnSp>
        <p:nvCxnSpPr>
          <p:cNvPr id="63" name="Connecteur droit 62"/>
          <p:cNvCxnSpPr/>
          <p:nvPr/>
        </p:nvCxnSpPr>
        <p:spPr>
          <a:xfrm>
            <a:off x="5144863" y="3633790"/>
            <a:ext cx="7560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96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Reusing MA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llipse 3"/>
          <p:cNvSpPr/>
          <p:nvPr/>
        </p:nvSpPr>
        <p:spPr>
          <a:xfrm>
            <a:off x="1835792" y="505253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lipse 4"/>
          <p:cNvSpPr/>
          <p:nvPr/>
        </p:nvSpPr>
        <p:spPr>
          <a:xfrm>
            <a:off x="1997792" y="522670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lipse 5"/>
          <p:cNvSpPr/>
          <p:nvPr/>
        </p:nvSpPr>
        <p:spPr>
          <a:xfrm>
            <a:off x="2920756" y="508395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2339792" y="5299974"/>
            <a:ext cx="57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1621336" y="4920750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/>
        </p:nvSpPr>
        <p:spPr>
          <a:xfrm>
            <a:off x="3064756" y="522670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38446" y="4838665"/>
            <a:ext cx="2252415" cy="84560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8574502" y="5032586"/>
            <a:ext cx="1029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fr-FR" sz="1600" spc="10" dirty="0" err="1">
                <a:latin typeface="Courier New"/>
                <a:ea typeface="+mn-ea"/>
                <a:cs typeface="Courier New"/>
              </a:rPr>
              <a:t>moveR</a:t>
            </a:r>
            <a:endParaRPr lang="en-US" sz="1600" spc="10" dirty="0">
              <a:latin typeface="Courier New"/>
              <a:ea typeface="+mn-ea"/>
              <a:cs typeface="Courier New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827" y="4966971"/>
            <a:ext cx="735646" cy="717301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256" y="4987454"/>
            <a:ext cx="720080" cy="703714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>
            <a:off x="8591829" y="5333471"/>
            <a:ext cx="1080000" cy="2252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arrow"/>
          </a:ln>
          <a:effectLst/>
        </p:spPr>
      </p:cxnSp>
      <p:pic>
        <p:nvPicPr>
          <p:cNvPr id="22" name="Picture 65" descr="MCj02380420000[1]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135" y="2283211"/>
            <a:ext cx="929424" cy="90571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TextBox 24"/>
          <p:cNvSpPr txBox="1"/>
          <p:nvPr/>
        </p:nvSpPr>
        <p:spPr>
          <a:xfrm>
            <a:off x="915313" y="2682017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23300" y="1819864"/>
            <a:ext cx="4166934" cy="3089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23300" y="2128818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979771" y="2248762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3783728" y="2241504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5" name="Straight Connector 17"/>
          <p:cNvCxnSpPr>
            <a:stCxn id="93" idx="3"/>
            <a:endCxn id="107" idx="1"/>
          </p:cNvCxnSpPr>
          <p:nvPr/>
        </p:nvCxnSpPr>
        <p:spPr>
          <a:xfrm flipV="1">
            <a:off x="1626076" y="2454160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Straight Connector 71"/>
          <p:cNvCxnSpPr>
            <a:stCxn id="107" idx="3"/>
            <a:endCxn id="94" idx="1"/>
          </p:cNvCxnSpPr>
          <p:nvPr/>
        </p:nvCxnSpPr>
        <p:spPr>
          <a:xfrm flipV="1">
            <a:off x="3143053" y="2453511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Straight Connector 23"/>
          <p:cNvCxnSpPr/>
          <p:nvPr/>
        </p:nvCxnSpPr>
        <p:spPr>
          <a:xfrm>
            <a:off x="117573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8" name="Straight Connector 73"/>
          <p:cNvCxnSpPr/>
          <p:nvPr/>
        </p:nvCxnSpPr>
        <p:spPr>
          <a:xfrm>
            <a:off x="1461485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75"/>
          <p:cNvCxnSpPr/>
          <p:nvPr/>
        </p:nvCxnSpPr>
        <p:spPr>
          <a:xfrm>
            <a:off x="3974039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0" name="Straight Connector 77"/>
          <p:cNvCxnSpPr/>
          <p:nvPr/>
        </p:nvCxnSpPr>
        <p:spPr>
          <a:xfrm>
            <a:off x="4228228" y="2669146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78"/>
          <p:cNvSpPr txBox="1"/>
          <p:nvPr/>
        </p:nvSpPr>
        <p:spPr>
          <a:xfrm>
            <a:off x="1366047" y="269116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" name="TextBox 79"/>
          <p:cNvSpPr txBox="1"/>
          <p:nvPr/>
        </p:nvSpPr>
        <p:spPr>
          <a:xfrm>
            <a:off x="3689707" y="2655341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3" name="TextBox 80"/>
          <p:cNvSpPr txBox="1"/>
          <p:nvPr/>
        </p:nvSpPr>
        <p:spPr>
          <a:xfrm>
            <a:off x="4124557" y="2704716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4" name="Elbow Connector 81"/>
          <p:cNvCxnSpPr/>
          <p:nvPr/>
        </p:nvCxnSpPr>
        <p:spPr>
          <a:xfrm rot="5400000">
            <a:off x="1313097" y="3122354"/>
            <a:ext cx="324000" cy="504000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TextBox 85"/>
          <p:cNvSpPr txBox="1"/>
          <p:nvPr/>
        </p:nvSpPr>
        <p:spPr>
          <a:xfrm>
            <a:off x="933591" y="3396515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6" name="Group 38"/>
          <p:cNvGrpSpPr/>
          <p:nvPr/>
        </p:nvGrpSpPr>
        <p:grpSpPr>
          <a:xfrm>
            <a:off x="2266752" y="2327958"/>
            <a:ext cx="876301" cy="511417"/>
            <a:chOff x="2626519" y="2339654"/>
            <a:chExt cx="876301" cy="511417"/>
          </a:xfrm>
        </p:grpSpPr>
        <p:sp>
          <p:nvSpPr>
            <p:cNvPr id="107" name="Rectangle 10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8" name="Rectangle 10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09" name="TextBox 90"/>
          <p:cNvSpPr txBox="1"/>
          <p:nvPr/>
        </p:nvSpPr>
        <p:spPr>
          <a:xfrm>
            <a:off x="4030056" y="321805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0" name="Straight Connector 91"/>
          <p:cNvCxnSpPr>
            <a:stCxn id="92" idx="2"/>
          </p:cNvCxnSpPr>
          <p:nvPr/>
        </p:nvCxnSpPr>
        <p:spPr>
          <a:xfrm flipH="1" flipV="1">
            <a:off x="1460069" y="2943776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98"/>
          <p:cNvCxnSpPr/>
          <p:nvPr/>
        </p:nvCxnSpPr>
        <p:spPr>
          <a:xfrm flipV="1">
            <a:off x="3611129" y="2936256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01"/>
          <p:cNvCxnSpPr/>
          <p:nvPr/>
        </p:nvCxnSpPr>
        <p:spPr>
          <a:xfrm flipH="1" flipV="1">
            <a:off x="1175736" y="2939540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727098" y="2950581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39"/>
          <p:cNvCxnSpPr/>
          <p:nvPr/>
        </p:nvCxnSpPr>
        <p:spPr>
          <a:xfrm rot="16200000" flipV="1">
            <a:off x="3541365" y="328717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5" name="Rectangle 114"/>
          <p:cNvSpPr/>
          <p:nvPr/>
        </p:nvSpPr>
        <p:spPr>
          <a:xfrm>
            <a:off x="839856" y="3834654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3672931" y="3854125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7" name="Elbow Connector 41"/>
          <p:cNvCxnSpPr/>
          <p:nvPr/>
        </p:nvCxnSpPr>
        <p:spPr>
          <a:xfrm rot="16200000" flipV="1">
            <a:off x="2525648" y="3290242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Rectangle 117"/>
          <p:cNvSpPr/>
          <p:nvPr/>
        </p:nvSpPr>
        <p:spPr>
          <a:xfrm>
            <a:off x="2606768" y="3857194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9" name="TextBox 43"/>
          <p:cNvSpPr txBox="1"/>
          <p:nvPr/>
        </p:nvSpPr>
        <p:spPr>
          <a:xfrm>
            <a:off x="2993154" y="3303935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0" name="TextBox 24"/>
          <p:cNvSpPr txBox="1"/>
          <p:nvPr/>
        </p:nvSpPr>
        <p:spPr>
          <a:xfrm>
            <a:off x="7707417" y="2920358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315404" y="1943145"/>
            <a:ext cx="4166934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315404" y="2367159"/>
            <a:ext cx="4166934" cy="1091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i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771875" y="2487103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0575832" y="2479845"/>
            <a:ext cx="646305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5" name="Straight Connector 17"/>
          <p:cNvCxnSpPr>
            <a:stCxn id="123" idx="3"/>
            <a:endCxn id="137" idx="1"/>
          </p:cNvCxnSpPr>
          <p:nvPr/>
        </p:nvCxnSpPr>
        <p:spPr>
          <a:xfrm flipV="1">
            <a:off x="8418180" y="2692501"/>
            <a:ext cx="640676" cy="660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71"/>
          <p:cNvCxnSpPr>
            <a:stCxn id="137" idx="3"/>
            <a:endCxn id="124" idx="1"/>
          </p:cNvCxnSpPr>
          <p:nvPr/>
        </p:nvCxnSpPr>
        <p:spPr>
          <a:xfrm flipV="1">
            <a:off x="9935157" y="2691852"/>
            <a:ext cx="640675" cy="649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7" name="Straight Connector 23"/>
          <p:cNvCxnSpPr/>
          <p:nvPr/>
        </p:nvCxnSpPr>
        <p:spPr>
          <a:xfrm>
            <a:off x="796783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73"/>
          <p:cNvCxnSpPr/>
          <p:nvPr/>
        </p:nvCxnSpPr>
        <p:spPr>
          <a:xfrm>
            <a:off x="8253589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75"/>
          <p:cNvCxnSpPr/>
          <p:nvPr/>
        </p:nvCxnSpPr>
        <p:spPr>
          <a:xfrm>
            <a:off x="10766143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77"/>
          <p:cNvCxnSpPr/>
          <p:nvPr/>
        </p:nvCxnSpPr>
        <p:spPr>
          <a:xfrm>
            <a:off x="11020332" y="2907487"/>
            <a:ext cx="0" cy="27462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TextBox 78"/>
          <p:cNvSpPr txBox="1"/>
          <p:nvPr/>
        </p:nvSpPr>
        <p:spPr>
          <a:xfrm>
            <a:off x="8158151" y="2929503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2" name="TextBox 79"/>
          <p:cNvSpPr txBox="1"/>
          <p:nvPr/>
        </p:nvSpPr>
        <p:spPr>
          <a:xfrm>
            <a:off x="10481811" y="2893682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3" name="TextBox 80"/>
          <p:cNvSpPr txBox="1"/>
          <p:nvPr/>
        </p:nvSpPr>
        <p:spPr>
          <a:xfrm>
            <a:off x="10916661" y="2943057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4" name="Elbow Connector 81"/>
          <p:cNvCxnSpPr/>
          <p:nvPr/>
        </p:nvCxnSpPr>
        <p:spPr>
          <a:xfrm rot="5400000">
            <a:off x="7966666" y="3520459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5" name="TextBox 85"/>
          <p:cNvSpPr txBox="1"/>
          <p:nvPr/>
        </p:nvSpPr>
        <p:spPr>
          <a:xfrm>
            <a:off x="7725695" y="3634856"/>
            <a:ext cx="369332" cy="48869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6" name="Group 38"/>
          <p:cNvGrpSpPr/>
          <p:nvPr/>
        </p:nvGrpSpPr>
        <p:grpSpPr>
          <a:xfrm>
            <a:off x="9058856" y="2566299"/>
            <a:ext cx="876301" cy="511417"/>
            <a:chOff x="2626519" y="2339654"/>
            <a:chExt cx="876301" cy="511417"/>
          </a:xfrm>
        </p:grpSpPr>
        <p:sp>
          <p:nvSpPr>
            <p:cNvPr id="137" name="Rectangle 136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8" name="Rectangle 137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6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6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=</a:t>
              </a:r>
              <a:r>
                <a:rPr lang="fr-FR" sz="600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_default</a:t>
              </a:r>
              <a:endParaRPr lang="en-GB" sz="600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39" name="TextBox 90"/>
          <p:cNvSpPr txBox="1"/>
          <p:nvPr/>
        </p:nvSpPr>
        <p:spPr>
          <a:xfrm>
            <a:off x="10822160" y="345639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0" name="Straight Connector 91"/>
          <p:cNvCxnSpPr>
            <a:stCxn id="122" idx="2"/>
          </p:cNvCxnSpPr>
          <p:nvPr/>
        </p:nvCxnSpPr>
        <p:spPr>
          <a:xfrm flipH="1" flipV="1">
            <a:off x="8252173" y="3182117"/>
            <a:ext cx="1146698" cy="27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98"/>
          <p:cNvCxnSpPr/>
          <p:nvPr/>
        </p:nvCxnSpPr>
        <p:spPr>
          <a:xfrm flipV="1">
            <a:off x="10403233" y="3174597"/>
            <a:ext cx="617099" cy="28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01"/>
          <p:cNvCxnSpPr/>
          <p:nvPr/>
        </p:nvCxnSpPr>
        <p:spPr>
          <a:xfrm flipH="1" flipV="1">
            <a:off x="7967840" y="3177881"/>
            <a:ext cx="560735" cy="29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12"/>
          <p:cNvCxnSpPr/>
          <p:nvPr/>
        </p:nvCxnSpPr>
        <p:spPr>
          <a:xfrm flipV="1">
            <a:off x="8519202" y="3188922"/>
            <a:ext cx="2253241" cy="2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39"/>
          <p:cNvCxnSpPr/>
          <p:nvPr/>
        </p:nvCxnSpPr>
        <p:spPr>
          <a:xfrm rot="16200000" flipV="1">
            <a:off x="10333469" y="3525514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5" name="Rectangle 144"/>
          <p:cNvSpPr/>
          <p:nvPr/>
        </p:nvSpPr>
        <p:spPr>
          <a:xfrm>
            <a:off x="7631960" y="4072995"/>
            <a:ext cx="808939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10465035" y="4092466"/>
            <a:ext cx="877117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7" name="Elbow Connector 41"/>
          <p:cNvCxnSpPr/>
          <p:nvPr/>
        </p:nvCxnSpPr>
        <p:spPr>
          <a:xfrm rot="16200000" flipV="1">
            <a:off x="9317752" y="3528583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8" name="Rectangle 147"/>
          <p:cNvSpPr/>
          <p:nvPr/>
        </p:nvSpPr>
        <p:spPr>
          <a:xfrm>
            <a:off x="9398872" y="4095535"/>
            <a:ext cx="859386" cy="38161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f:State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9" name="TextBox 43"/>
          <p:cNvSpPr txBox="1"/>
          <p:nvPr/>
        </p:nvSpPr>
        <p:spPr>
          <a:xfrm>
            <a:off x="9785258" y="3542276"/>
            <a:ext cx="369332" cy="67385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b="1" i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200" b="1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629685" y="4074510"/>
            <a:ext cx="829612" cy="38010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fr-FR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9395156" y="4092245"/>
            <a:ext cx="869938" cy="39906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460232" y="4089614"/>
            <a:ext cx="903600" cy="38447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t:Cell   </a:t>
            </a:r>
            <a:endParaRPr lang="en-US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504"/>
            <a:ext cx="1828492" cy="266496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21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2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6" grpId="0"/>
      <p:bldP spid="90" grpId="0"/>
      <p:bldP spid="91" grpId="0" animBg="1"/>
      <p:bldP spid="92" grpId="0" animBg="1"/>
      <p:bldP spid="93" grpId="0" animBg="1"/>
      <p:bldP spid="94" grpId="0" animBg="1"/>
      <p:bldP spid="101" grpId="0"/>
      <p:bldP spid="102" grpId="0"/>
      <p:bldP spid="103" grpId="0"/>
      <p:bldP spid="105" grpId="0"/>
      <p:bldP spid="109" grpId="0"/>
      <p:bldP spid="115" grpId="0" animBg="1"/>
      <p:bldP spid="116" grpId="0" animBg="1"/>
      <p:bldP spid="118" grpId="0" animBg="1"/>
      <p:bldP spid="119" grpId="0"/>
      <p:bldP spid="120" grpId="0"/>
      <p:bldP spid="121" grpId="0" animBg="1"/>
      <p:bldP spid="122" grpId="0" animBg="1"/>
      <p:bldP spid="123" grpId="0" animBg="1"/>
      <p:bldP spid="124" grpId="0" animBg="1"/>
      <p:bldP spid="131" grpId="0"/>
      <p:bldP spid="132" grpId="0"/>
      <p:bldP spid="133" grpId="0"/>
      <p:bldP spid="135" grpId="0"/>
      <p:bldP spid="139" grpId="0"/>
      <p:bldP spid="145" grpId="0" animBg="1"/>
      <p:bldP spid="146" grpId="0" animBg="1"/>
      <p:bldP spid="148" grpId="0" animBg="1"/>
      <p:bldP spid="149" grpId="0"/>
      <p:bldP spid="150" grpId="0" animBg="1"/>
      <p:bldP spid="151" grpId="0" animBg="1"/>
      <p:bldP spid="1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28734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22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5" name="object 36"/>
          <p:cNvSpPr/>
          <p:nvPr/>
        </p:nvSpPr>
        <p:spPr>
          <a:xfrm>
            <a:off x="431081" y="2996952"/>
            <a:ext cx="2656399" cy="604274"/>
          </a:xfrm>
          <a:custGeom>
            <a:avLst/>
            <a:gdLst/>
            <a:ahLst/>
            <a:cxnLst/>
            <a:rect l="l" t="t" r="r" b="b"/>
            <a:pathLst>
              <a:path w="1644650" h="488950">
                <a:moveTo>
                  <a:pt x="1562867" y="0"/>
                </a:moveTo>
                <a:lnTo>
                  <a:pt x="81436" y="0"/>
                </a:lnTo>
                <a:lnTo>
                  <a:pt x="49737" y="6399"/>
                </a:lnTo>
                <a:lnTo>
                  <a:pt x="23852" y="23852"/>
                </a:lnTo>
                <a:lnTo>
                  <a:pt x="6399" y="49738"/>
                </a:lnTo>
                <a:lnTo>
                  <a:pt x="0" y="81437"/>
                </a:lnTo>
                <a:lnTo>
                  <a:pt x="0" y="488612"/>
                </a:lnTo>
                <a:lnTo>
                  <a:pt x="1644304" y="488612"/>
                </a:lnTo>
                <a:lnTo>
                  <a:pt x="1644304" y="81437"/>
                </a:lnTo>
                <a:lnTo>
                  <a:pt x="1637904" y="49738"/>
                </a:lnTo>
                <a:lnTo>
                  <a:pt x="1620451" y="23852"/>
                </a:lnTo>
                <a:lnTo>
                  <a:pt x="1594566" y="6399"/>
                </a:lnTo>
                <a:lnTo>
                  <a:pt x="1562867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Lack of ﬂexibility </a:t>
            </a:r>
            <a:r>
              <a:rPr lang="en-US" sz="1200" dirty="0"/>
              <a:t>in MA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Enable the reuse of AUs </a:t>
            </a:r>
          </a:p>
          <a:p>
            <a:pPr algn="ctr">
              <a:lnSpc>
                <a:spcPct val="150000"/>
              </a:lnSpc>
            </a:pPr>
            <a:endParaRPr sz="1200" dirty="0"/>
          </a:p>
        </p:txBody>
      </p:sp>
      <p:sp>
        <p:nvSpPr>
          <p:cNvPr id="39" name="Rectangle à coins arrondis 38"/>
          <p:cNvSpPr/>
          <p:nvPr/>
        </p:nvSpPr>
        <p:spPr>
          <a:xfrm>
            <a:off x="4727847" y="1772816"/>
            <a:ext cx="6840761" cy="4536504"/>
          </a:xfrm>
          <a:prstGeom prst="roundRect">
            <a:avLst>
              <a:gd name="adj" fmla="val 3637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38"/>
          <p:cNvSpPr txBox="1"/>
          <p:nvPr/>
        </p:nvSpPr>
        <p:spPr>
          <a:xfrm>
            <a:off x="1883695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1081" y="1835504"/>
            <a:ext cx="77380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Connector 2"/>
          <p:cNvCxnSpPr/>
          <p:nvPr/>
        </p:nvCxnSpPr>
        <p:spPr>
          <a:xfrm>
            <a:off x="1204887" y="1973617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175"/>
          <p:cNvSpPr txBox="1"/>
          <p:nvPr/>
        </p:nvSpPr>
        <p:spPr>
          <a:xfrm>
            <a:off x="1203684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5640" y="1700808"/>
            <a:ext cx="2233304" cy="2428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330450" marR="408305" indent="-1914525">
              <a:lnSpc>
                <a:spcPts val="2110"/>
              </a:lnSpc>
              <a:spcBef>
                <a:spcPts val="315"/>
              </a:spcBef>
            </a:pPr>
            <a:r>
              <a:rPr lang="fr-FR" sz="1400" b="1" spc="10" dirty="0" smtClean="0">
                <a:latin typeface="Arial"/>
                <a:cs typeface="Arial"/>
              </a:rPr>
              <a:t>Key Challenges </a:t>
            </a:r>
            <a:endParaRPr lang="fr-FR" sz="1400" dirty="0">
              <a:latin typeface="Arial"/>
              <a:cs typeface="Arial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4610" t="7081" r="16440" b="26806"/>
          <a:stretch/>
        </p:blipFill>
        <p:spPr>
          <a:xfrm rot="21195310">
            <a:off x="9326176" y="2394929"/>
            <a:ext cx="1036249" cy="648000"/>
          </a:xfrm>
          <a:prstGeom prst="rect">
            <a:avLst/>
          </a:prstGeom>
        </p:spPr>
      </p:pic>
      <p:sp>
        <p:nvSpPr>
          <p:cNvPr id="26" name="Flèche droite rayée 25"/>
          <p:cNvSpPr/>
          <p:nvPr/>
        </p:nvSpPr>
        <p:spPr>
          <a:xfrm rot="719548">
            <a:off x="8983536" y="2315336"/>
            <a:ext cx="2117736" cy="562099"/>
          </a:xfrm>
          <a:prstGeom prst="stripedRightArrow">
            <a:avLst>
              <a:gd name="adj1" fmla="val 26670"/>
              <a:gd name="adj2" fmla="val 3500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 rot="665822">
            <a:off x="8841098" y="2224122"/>
            <a:ext cx="2140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Complex Rendering </a:t>
            </a:r>
            <a:r>
              <a:rPr lang="en-US" sz="1200" dirty="0" smtClean="0">
                <a:solidFill>
                  <a:prstClr val="black"/>
                </a:solidFill>
              </a:rPr>
              <a:t>Patterns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l="9677" t="13289" r="8457" b="15316"/>
          <a:stretch/>
        </p:blipFill>
        <p:spPr>
          <a:xfrm>
            <a:off x="8069741" y="2217104"/>
            <a:ext cx="834571" cy="56382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919451" y="3901442"/>
            <a:ext cx="1234081" cy="2880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2755" y="5293334"/>
            <a:ext cx="1814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spc="-15" dirty="0">
                <a:latin typeface="Arial"/>
                <a:cs typeface="Arial"/>
              </a:rPr>
              <a:t>MT &lt; &gt; MA </a:t>
            </a:r>
            <a:endParaRPr lang="fr-FR" b="1" spc="-15" dirty="0" smtClean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Coordination</a:t>
            </a:r>
            <a:endParaRPr lang="fr-FR" b="1" spc="-15" dirty="0">
              <a:latin typeface="Arial"/>
              <a:cs typeface="Arial"/>
            </a:endParaRPr>
          </a:p>
        </p:txBody>
      </p:sp>
      <p:cxnSp>
        <p:nvCxnSpPr>
          <p:cNvPr id="11" name="Connecteur droit avec flèche 10"/>
          <p:cNvCxnSpPr>
            <a:endCxn id="41" idx="1"/>
          </p:cNvCxnSpPr>
          <p:nvPr/>
        </p:nvCxnSpPr>
        <p:spPr>
          <a:xfrm flipV="1">
            <a:off x="8610926" y="4045442"/>
            <a:ext cx="308525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10148936" y="4043455"/>
            <a:ext cx="324000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919451" y="4187672"/>
            <a:ext cx="1234081" cy="559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rc plein 54"/>
          <p:cNvSpPr/>
          <p:nvPr/>
        </p:nvSpPr>
        <p:spPr>
          <a:xfrm>
            <a:off x="8075039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Connecteur droit 49"/>
          <p:cNvCxnSpPr/>
          <p:nvPr/>
        </p:nvCxnSpPr>
        <p:spPr>
          <a:xfrm flipV="1">
            <a:off x="8184232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Arc plein 54"/>
          <p:cNvSpPr/>
          <p:nvPr/>
        </p:nvSpPr>
        <p:spPr>
          <a:xfrm>
            <a:off x="8400280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Connecteur droit 49"/>
          <p:cNvCxnSpPr/>
          <p:nvPr/>
        </p:nvCxnSpPr>
        <p:spPr>
          <a:xfrm flipV="1">
            <a:off x="8509473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488488" y="3847430"/>
            <a:ext cx="567456" cy="3590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rc plein 54"/>
          <p:cNvSpPr/>
          <p:nvPr/>
        </p:nvSpPr>
        <p:spPr>
          <a:xfrm>
            <a:off x="10502955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Connecteur droit 49"/>
          <p:cNvCxnSpPr/>
          <p:nvPr/>
        </p:nvCxnSpPr>
        <p:spPr>
          <a:xfrm flipV="1">
            <a:off x="10612148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rc plein 54"/>
          <p:cNvSpPr/>
          <p:nvPr/>
        </p:nvSpPr>
        <p:spPr>
          <a:xfrm>
            <a:off x="10828196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Connecteur droit 49"/>
          <p:cNvCxnSpPr/>
          <p:nvPr/>
        </p:nvCxnSpPr>
        <p:spPr>
          <a:xfrm flipV="1">
            <a:off x="10937389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315743" y="1835504"/>
            <a:ext cx="773806" cy="2762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060572" y="3847430"/>
            <a:ext cx="567456" cy="3590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9" name="Tableau 88"/>
          <p:cNvGraphicFramePr>
            <a:graphicFrameLocks noGrp="1"/>
          </p:cNvGraphicFramePr>
          <p:nvPr>
            <p:extLst/>
          </p:nvPr>
        </p:nvGraphicFramePr>
        <p:xfrm>
          <a:off x="8060572" y="5230536"/>
          <a:ext cx="1796131" cy="72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6131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1050" b="1" spc="-7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lang="fr-FR" sz="1050" b="1" spc="10" dirty="0" smtClean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@Step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1050" i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90" name="Rectangle 89"/>
          <p:cNvSpPr/>
          <p:nvPr/>
        </p:nvSpPr>
        <p:spPr>
          <a:xfrm>
            <a:off x="8060572" y="5590600"/>
            <a:ext cx="1796131" cy="18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Step</a:t>
            </a:r>
            <a:endParaRPr lang="en-US" sz="14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34" name="Connecteur droit 33"/>
          <p:cNvCxnSpPr>
            <a:stCxn id="31" idx="2"/>
          </p:cNvCxnSpPr>
          <p:nvPr/>
        </p:nvCxnSpPr>
        <p:spPr>
          <a:xfrm flipH="1">
            <a:off x="10258590" y="5373216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10828196" y="5389109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>
            <a:off x="10258589" y="5565643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10237292" y="5680600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Flèche droite rayée 100"/>
          <p:cNvSpPr/>
          <p:nvPr/>
        </p:nvSpPr>
        <p:spPr>
          <a:xfrm rot="16200000">
            <a:off x="1374937" y="2327640"/>
            <a:ext cx="729058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Flèche droite rayée 103"/>
          <p:cNvSpPr/>
          <p:nvPr/>
        </p:nvSpPr>
        <p:spPr>
          <a:xfrm rot="16200000">
            <a:off x="1461949" y="3727278"/>
            <a:ext cx="504000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153398" y="4797152"/>
            <a:ext cx="1198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MA Designer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7368" y="4197925"/>
            <a:ext cx="2664456" cy="2111395"/>
          </a:xfrm>
          <a:prstGeom prst="rect">
            <a:avLst/>
          </a:prstGeom>
          <a:noFill/>
          <a:ln w="28575" cmpd="dbl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 </a:t>
            </a:r>
            <a:r>
              <a:rPr lang="en-US" sz="1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alongside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12" y="4314213"/>
            <a:ext cx="645432" cy="4722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lèche droite rayée 51"/>
          <p:cNvSpPr/>
          <p:nvPr/>
        </p:nvSpPr>
        <p:spPr>
          <a:xfrm>
            <a:off x="3250263" y="1916832"/>
            <a:ext cx="1466653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62448" y="2204864"/>
            <a:ext cx="14414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Concrete </a:t>
            </a:r>
            <a:endParaRPr lang="en-GB" b="1" cap="small" dirty="0"/>
          </a:p>
          <a:p>
            <a:pPr algn="ctr"/>
            <a:r>
              <a:rPr lang="en-GB" b="1" cap="small" dirty="0" smtClean="0"/>
              <a:t>Syntax</a:t>
            </a:r>
            <a:endParaRPr lang="en-GB" b="1" cap="small" dirty="0"/>
          </a:p>
        </p:txBody>
      </p:sp>
      <p:sp>
        <p:nvSpPr>
          <p:cNvPr id="55" name="Rectangle 54"/>
          <p:cNvSpPr/>
          <p:nvPr/>
        </p:nvSpPr>
        <p:spPr>
          <a:xfrm>
            <a:off x="5078947" y="3795081"/>
            <a:ext cx="1786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MA</a:t>
            </a:r>
            <a:r>
              <a:rPr lang="fr-FR" b="1" spc="-15" dirty="0" smtClean="0">
                <a:latin typeface="Arial"/>
                <a:cs typeface="Arial"/>
              </a:rPr>
              <a:t> </a:t>
            </a:r>
            <a:endParaRPr lang="fr-FR" b="1" spc="-15" dirty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Specification</a:t>
            </a:r>
            <a:endParaRPr lang="en-GB" b="1" cap="small" dirty="0"/>
          </a:p>
        </p:txBody>
      </p:sp>
      <p:sp>
        <p:nvSpPr>
          <p:cNvPr id="61" name="Rectangle 60"/>
          <p:cNvSpPr/>
          <p:nvPr/>
        </p:nvSpPr>
        <p:spPr>
          <a:xfrm>
            <a:off x="10044245" y="5284764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632504" y="5293333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MA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6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39" grpId="0" animBg="1"/>
      <p:bldP spid="47" grpId="0"/>
      <p:bldP spid="48" grpId="0" animBg="1"/>
      <p:bldP spid="51" grpId="0"/>
      <p:bldP spid="3" grpId="0"/>
      <p:bldP spid="26" grpId="0" animBg="1"/>
      <p:bldP spid="27" grpId="0"/>
      <p:bldP spid="41" grpId="0" animBg="1"/>
      <p:bldP spid="9" grpId="0"/>
      <p:bldP spid="53" grpId="0" animBg="1"/>
      <p:bldP spid="57" grpId="0" animBg="1"/>
      <p:bldP spid="59" grpId="0" animBg="1"/>
      <p:bldP spid="78" grpId="0" animBg="1"/>
      <p:bldP spid="79" grpId="0" animBg="1"/>
      <p:bldP spid="81" grpId="0" animBg="1"/>
      <p:bldP spid="87" grpId="0" animBg="1"/>
      <p:bldP spid="88" grpId="0" animBg="1"/>
      <p:bldP spid="90" grpId="0" animBg="1"/>
      <p:bldP spid="101" grpId="0" animBg="1"/>
      <p:bldP spid="104" grpId="0" animBg="1"/>
      <p:bldP spid="63" grpId="0"/>
      <p:bldP spid="64" grpId="0" animBg="1"/>
      <p:bldP spid="52" grpId="0" animBg="1"/>
      <p:bldP spid="10" grpId="0"/>
      <p:bldP spid="55" grpId="0"/>
      <p:bldP spid="61" grpId="0" animBg="1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MDE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7408" y="1988840"/>
            <a:ext cx="7632848" cy="25202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767408" y="3212976"/>
            <a:ext cx="7632848" cy="360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415480" y="1988840"/>
            <a:ext cx="0" cy="252000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 rot="16200000">
            <a:off x="374058" y="2447352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Metamodel</a:t>
            </a:r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374057" y="3677052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Model</a:t>
            </a:r>
          </a:p>
          <a:p>
            <a:pPr algn="ctr"/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2135560" y="2321141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Domain-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Metamodeling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8857" y="2318452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23577" y="3681000"/>
            <a:ext cx="1432118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3467560" y="2858452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6783348" y="2861141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 rot="16200000">
            <a:off x="6220580" y="3089494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2876176" y="3053582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42" name="Rectangle 41"/>
          <p:cNvSpPr/>
          <p:nvPr/>
        </p:nvSpPr>
        <p:spPr>
          <a:xfrm>
            <a:off x="2135560" y="3645024"/>
            <a:ext cx="2664000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eur droit avec flèche 43"/>
          <p:cNvCxnSpPr>
            <a:stCxn id="42" idx="3"/>
            <a:endCxn id="27" idx="1"/>
          </p:cNvCxnSpPr>
          <p:nvPr/>
        </p:nvCxnSpPr>
        <p:spPr>
          <a:xfrm>
            <a:off x="4799561" y="3915024"/>
            <a:ext cx="1224017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211" y="3501008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10177133" y="4221088"/>
            <a:ext cx="13194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</a:t>
            </a:r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Designer</a:t>
            </a:r>
          </a:p>
          <a:p>
            <a:pPr algn="ctr"/>
            <a:r>
              <a:rPr lang="en-US" sz="1200" dirty="0" smtClean="0">
                <a:solidFill>
                  <a:srgbClr val="0066FF"/>
                </a:solidFill>
                <a:latin typeface="LinLibertineT"/>
              </a:rPr>
              <a:t> </a:t>
            </a:r>
            <a:r>
              <a:rPr lang="en-US" sz="1200" dirty="0">
                <a:solidFill>
                  <a:srgbClr val="0066FF"/>
                </a:solidFill>
                <a:latin typeface="LinLibertineT"/>
              </a:rPr>
              <a:t>(new role)</a:t>
            </a:r>
            <a:endParaRPr lang="en-US" sz="1200" dirty="0">
              <a:solidFill>
                <a:srgbClr val="0066FF"/>
              </a:solidFill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39" y="3620394"/>
            <a:ext cx="456814" cy="456814"/>
          </a:xfrm>
          <a:prstGeom prst="rect">
            <a:avLst/>
          </a:prstGeom>
        </p:spPr>
      </p:pic>
      <p:sp>
        <p:nvSpPr>
          <p:cNvPr id="54" name="ZoneTexte 53"/>
          <p:cNvSpPr txBox="1"/>
          <p:nvPr/>
        </p:nvSpPr>
        <p:spPr>
          <a:xfrm>
            <a:off x="7464153" y="4077073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55" name="Ellipse 54"/>
          <p:cNvSpPr/>
          <p:nvPr/>
        </p:nvSpPr>
        <p:spPr>
          <a:xfrm>
            <a:off x="7428176" y="3465032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576" y="3526142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1536729" y="4046525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Modeller</a:t>
            </a:r>
            <a:endParaRPr lang="en-US" sz="900" b="1" dirty="0"/>
          </a:p>
        </p:txBody>
      </p:sp>
      <p:sp>
        <p:nvSpPr>
          <p:cNvPr id="58" name="Ellipse 57"/>
          <p:cNvSpPr/>
          <p:nvPr/>
        </p:nvSpPr>
        <p:spPr>
          <a:xfrm>
            <a:off x="1991544" y="3393024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97" y="2257534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1463215" y="2719582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Language</a:t>
            </a:r>
            <a:endParaRPr lang="fr-FR" sz="900" b="1" dirty="0"/>
          </a:p>
          <a:p>
            <a:pPr algn="ctr"/>
            <a:r>
              <a:rPr lang="fr-FR" sz="900" b="1" dirty="0"/>
              <a:t>Designer</a:t>
            </a:r>
            <a:endParaRPr lang="en-US" sz="900" b="1" dirty="0"/>
          </a:p>
        </p:txBody>
      </p:sp>
      <p:sp>
        <p:nvSpPr>
          <p:cNvPr id="61" name="Ellipse 60"/>
          <p:cNvSpPr/>
          <p:nvPr/>
        </p:nvSpPr>
        <p:spPr>
          <a:xfrm>
            <a:off x="1991544" y="2060848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972180" y="5206032"/>
            <a:ext cx="1432118" cy="4784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74" name="Flèche droite rayée 73"/>
          <p:cNvSpPr/>
          <p:nvPr/>
        </p:nvSpPr>
        <p:spPr>
          <a:xfrm rot="3170969">
            <a:off x="6587329" y="4389405"/>
            <a:ext cx="1212792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bject 15"/>
          <p:cNvSpPr/>
          <p:nvPr/>
        </p:nvSpPr>
        <p:spPr>
          <a:xfrm>
            <a:off x="6930712" y="4348170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8535884" y="2744819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Knows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903495" y="3651913"/>
            <a:ext cx="1432118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endParaRPr lang="fr-FR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Arc 6"/>
          <p:cNvSpPr/>
          <p:nvPr/>
        </p:nvSpPr>
        <p:spPr>
          <a:xfrm rot="21393381">
            <a:off x="7127646" y="3116765"/>
            <a:ext cx="3888000" cy="1080000"/>
          </a:xfrm>
          <a:prstGeom prst="arc">
            <a:avLst>
              <a:gd name="adj1" fmla="val 11182712"/>
              <a:gd name="adj2" fmla="val 21597272"/>
            </a:avLst>
          </a:prstGeom>
          <a:ln>
            <a:solidFill>
              <a:schemeClr val="tx1"/>
            </a:solidFill>
            <a:prstDash val="dash"/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0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8" grpId="0"/>
      <p:bldP spid="3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e 66"/>
          <p:cNvGrpSpPr/>
          <p:nvPr/>
        </p:nvGrpSpPr>
        <p:grpSpPr>
          <a:xfrm>
            <a:off x="5771006" y="2056691"/>
            <a:ext cx="4501458" cy="3316525"/>
            <a:chOff x="5771006" y="2056691"/>
            <a:chExt cx="4501458" cy="3316525"/>
          </a:xfrm>
        </p:grpSpPr>
        <p:sp>
          <p:nvSpPr>
            <p:cNvPr id="7" name="Rectangle 6"/>
            <p:cNvSpPr/>
            <p:nvPr/>
          </p:nvSpPr>
          <p:spPr>
            <a:xfrm rot="2700000">
              <a:off x="6835461" y="3261402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771006" y="2056691"/>
              <a:ext cx="4501458" cy="33165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9" name="Group 26"/>
            <p:cNvGrpSpPr/>
            <p:nvPr/>
          </p:nvGrpSpPr>
          <p:grpSpPr>
            <a:xfrm>
              <a:off x="5822674" y="2108421"/>
              <a:ext cx="1266826" cy="559523"/>
              <a:chOff x="333374" y="419100"/>
              <a:chExt cx="1266826" cy="559523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33374" y="419100"/>
                <a:ext cx="1266825" cy="27622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Game</a:t>
                </a:r>
                <a:endParaRPr lang="en-GB" sz="12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33374" y="695325"/>
                <a:ext cx="1266826" cy="28329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000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score: </a:t>
                </a:r>
                <a:r>
                  <a:rPr lang="fr-FR" sz="1000" dirty="0" err="1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Integer</a:t>
                </a:r>
                <a:endParaRPr lang="en-GB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grpSp>
          <p:nvGrpSpPr>
            <p:cNvPr id="12" name="Group 25"/>
            <p:cNvGrpSpPr/>
            <p:nvPr/>
          </p:nvGrpSpPr>
          <p:grpSpPr>
            <a:xfrm>
              <a:off x="7213937" y="2608147"/>
              <a:ext cx="1057277" cy="559523"/>
              <a:chOff x="1238249" y="1120272"/>
              <a:chExt cx="1057277" cy="559523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dirty="0" err="1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Level</a:t>
                </a:r>
                <a:endParaRPr lang="en-GB" sz="12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000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id: </a:t>
                </a:r>
                <a:r>
                  <a:rPr lang="fr-FR" sz="1000" dirty="0" err="1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Integer</a:t>
                </a:r>
                <a:endParaRPr lang="en-GB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6236144" y="3173069"/>
              <a:ext cx="58102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Maze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0"/>
            <p:cNvSpPr/>
            <p:nvPr/>
          </p:nvSpPr>
          <p:spPr>
            <a:xfrm>
              <a:off x="6965043" y="4300343"/>
              <a:ext cx="797256" cy="630218"/>
            </a:xfrm>
            <a:custGeom>
              <a:avLst/>
              <a:gdLst>
                <a:gd name="connsiteX0" fmla="*/ 0 w 581026"/>
                <a:gd name="connsiteY0" fmla="*/ 0 h 453569"/>
                <a:gd name="connsiteX1" fmla="*/ 581026 w 581026"/>
                <a:gd name="connsiteY1" fmla="*/ 0 h 453569"/>
                <a:gd name="connsiteX2" fmla="*/ 581026 w 581026"/>
                <a:gd name="connsiteY2" fmla="*/ 453569 h 453569"/>
                <a:gd name="connsiteX3" fmla="*/ 0 w 581026"/>
                <a:gd name="connsiteY3" fmla="*/ 453569 h 453569"/>
                <a:gd name="connsiteX4" fmla="*/ 0 w 581026"/>
                <a:gd name="connsiteY4" fmla="*/ 0 h 453569"/>
                <a:gd name="connsiteX0" fmla="*/ 0 w 581026"/>
                <a:gd name="connsiteY0" fmla="*/ 0 h 453569"/>
                <a:gd name="connsiteX1" fmla="*/ 134336 w 581026"/>
                <a:gd name="connsiteY1" fmla="*/ 524 h 453569"/>
                <a:gd name="connsiteX2" fmla="*/ 581026 w 581026"/>
                <a:gd name="connsiteY2" fmla="*/ 0 h 453569"/>
                <a:gd name="connsiteX3" fmla="*/ 581026 w 581026"/>
                <a:gd name="connsiteY3" fmla="*/ 453569 h 453569"/>
                <a:gd name="connsiteX4" fmla="*/ 0 w 581026"/>
                <a:gd name="connsiteY4" fmla="*/ 453569 h 453569"/>
                <a:gd name="connsiteX5" fmla="*/ 0 w 581026"/>
                <a:gd name="connsiteY5" fmla="*/ 0 h 453569"/>
                <a:gd name="connsiteX0" fmla="*/ 0 w 581026"/>
                <a:gd name="connsiteY0" fmla="*/ 1857 h 455426"/>
                <a:gd name="connsiteX1" fmla="*/ 134336 w 581026"/>
                <a:gd name="connsiteY1" fmla="*/ 2381 h 455426"/>
                <a:gd name="connsiteX2" fmla="*/ 317693 w 581026"/>
                <a:gd name="connsiteY2" fmla="*/ 0 h 455426"/>
                <a:gd name="connsiteX3" fmla="*/ 581026 w 581026"/>
                <a:gd name="connsiteY3" fmla="*/ 1857 h 455426"/>
                <a:gd name="connsiteX4" fmla="*/ 581026 w 581026"/>
                <a:gd name="connsiteY4" fmla="*/ 455426 h 455426"/>
                <a:gd name="connsiteX5" fmla="*/ 0 w 581026"/>
                <a:gd name="connsiteY5" fmla="*/ 455426 h 455426"/>
                <a:gd name="connsiteX6" fmla="*/ 0 w 581026"/>
                <a:gd name="connsiteY6" fmla="*/ 1857 h 455426"/>
                <a:gd name="connsiteX0" fmla="*/ 0 w 581026"/>
                <a:gd name="connsiteY0" fmla="*/ 1857 h 455426"/>
                <a:gd name="connsiteX1" fmla="*/ 134336 w 581026"/>
                <a:gd name="connsiteY1" fmla="*/ 2381 h 455426"/>
                <a:gd name="connsiteX2" fmla="*/ 317693 w 581026"/>
                <a:gd name="connsiteY2" fmla="*/ 0 h 455426"/>
                <a:gd name="connsiteX3" fmla="*/ 581026 w 581026"/>
                <a:gd name="connsiteY3" fmla="*/ 1857 h 455426"/>
                <a:gd name="connsiteX4" fmla="*/ 580347 w 581026"/>
                <a:gd name="connsiteY4" fmla="*/ 103248 h 455426"/>
                <a:gd name="connsiteX5" fmla="*/ 581026 w 581026"/>
                <a:gd name="connsiteY5" fmla="*/ 455426 h 455426"/>
                <a:gd name="connsiteX6" fmla="*/ 0 w 581026"/>
                <a:gd name="connsiteY6" fmla="*/ 455426 h 455426"/>
                <a:gd name="connsiteX7" fmla="*/ 0 w 581026"/>
                <a:gd name="connsiteY7" fmla="*/ 1857 h 455426"/>
                <a:gd name="connsiteX0" fmla="*/ 0 w 581026"/>
                <a:gd name="connsiteY0" fmla="*/ 1857 h 455426"/>
                <a:gd name="connsiteX1" fmla="*/ 134336 w 581026"/>
                <a:gd name="connsiteY1" fmla="*/ 2381 h 455426"/>
                <a:gd name="connsiteX2" fmla="*/ 317693 w 581026"/>
                <a:gd name="connsiteY2" fmla="*/ 0 h 455426"/>
                <a:gd name="connsiteX3" fmla="*/ 581026 w 581026"/>
                <a:gd name="connsiteY3" fmla="*/ 1857 h 455426"/>
                <a:gd name="connsiteX4" fmla="*/ 580347 w 581026"/>
                <a:gd name="connsiteY4" fmla="*/ 103248 h 455426"/>
                <a:gd name="connsiteX5" fmla="*/ 581026 w 581026"/>
                <a:gd name="connsiteY5" fmla="*/ 455426 h 455426"/>
                <a:gd name="connsiteX6" fmla="*/ 0 w 581026"/>
                <a:gd name="connsiteY6" fmla="*/ 455426 h 455426"/>
                <a:gd name="connsiteX7" fmla="*/ 0 w 581026"/>
                <a:gd name="connsiteY7" fmla="*/ 1857 h 455426"/>
                <a:gd name="connsiteX0" fmla="*/ 0 w 581026"/>
                <a:gd name="connsiteY0" fmla="*/ 1857 h 456014"/>
                <a:gd name="connsiteX1" fmla="*/ 134336 w 581026"/>
                <a:gd name="connsiteY1" fmla="*/ 2381 h 456014"/>
                <a:gd name="connsiteX2" fmla="*/ 317693 w 581026"/>
                <a:gd name="connsiteY2" fmla="*/ 0 h 456014"/>
                <a:gd name="connsiteX3" fmla="*/ 581026 w 581026"/>
                <a:gd name="connsiteY3" fmla="*/ 1857 h 456014"/>
                <a:gd name="connsiteX4" fmla="*/ 580347 w 581026"/>
                <a:gd name="connsiteY4" fmla="*/ 103248 h 456014"/>
                <a:gd name="connsiteX5" fmla="*/ 581026 w 581026"/>
                <a:gd name="connsiteY5" fmla="*/ 455426 h 456014"/>
                <a:gd name="connsiteX6" fmla="*/ 464074 w 581026"/>
                <a:gd name="connsiteY6" fmla="*/ 456014 h 456014"/>
                <a:gd name="connsiteX7" fmla="*/ 0 w 581026"/>
                <a:gd name="connsiteY7" fmla="*/ 455426 h 456014"/>
                <a:gd name="connsiteX8" fmla="*/ 0 w 581026"/>
                <a:gd name="connsiteY8" fmla="*/ 1857 h 456014"/>
                <a:gd name="connsiteX0" fmla="*/ 0 w 581026"/>
                <a:gd name="connsiteY0" fmla="*/ 1857 h 455426"/>
                <a:gd name="connsiteX1" fmla="*/ 134336 w 581026"/>
                <a:gd name="connsiteY1" fmla="*/ 2381 h 455426"/>
                <a:gd name="connsiteX2" fmla="*/ 317693 w 581026"/>
                <a:gd name="connsiteY2" fmla="*/ 0 h 455426"/>
                <a:gd name="connsiteX3" fmla="*/ 581026 w 581026"/>
                <a:gd name="connsiteY3" fmla="*/ 1857 h 455426"/>
                <a:gd name="connsiteX4" fmla="*/ 580347 w 581026"/>
                <a:gd name="connsiteY4" fmla="*/ 103248 h 455426"/>
                <a:gd name="connsiteX5" fmla="*/ 581026 w 581026"/>
                <a:gd name="connsiteY5" fmla="*/ 455426 h 455426"/>
                <a:gd name="connsiteX6" fmla="*/ 326976 w 581026"/>
                <a:gd name="connsiteY6" fmla="*/ 454293 h 455426"/>
                <a:gd name="connsiteX7" fmla="*/ 0 w 581026"/>
                <a:gd name="connsiteY7" fmla="*/ 455426 h 455426"/>
                <a:gd name="connsiteX8" fmla="*/ 0 w 581026"/>
                <a:gd name="connsiteY8" fmla="*/ 1857 h 455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6" h="455426">
                  <a:moveTo>
                    <a:pt x="0" y="1857"/>
                  </a:moveTo>
                  <a:lnTo>
                    <a:pt x="134336" y="2381"/>
                  </a:lnTo>
                  <a:lnTo>
                    <a:pt x="317693" y="0"/>
                  </a:lnTo>
                  <a:lnTo>
                    <a:pt x="581026" y="1857"/>
                  </a:lnTo>
                  <a:cubicBezTo>
                    <a:pt x="580800" y="35654"/>
                    <a:pt x="580573" y="69451"/>
                    <a:pt x="580347" y="103248"/>
                  </a:cubicBezTo>
                  <a:cubicBezTo>
                    <a:pt x="580573" y="220641"/>
                    <a:pt x="580800" y="338033"/>
                    <a:pt x="581026" y="455426"/>
                  </a:cubicBezTo>
                  <a:lnTo>
                    <a:pt x="326976" y="454293"/>
                  </a:lnTo>
                  <a:lnTo>
                    <a:pt x="0" y="455426"/>
                  </a:lnTo>
                  <a:lnTo>
                    <a:pt x="0" y="1857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Cell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TextBox 15"/>
            <p:cNvSpPr txBox="1"/>
            <p:nvPr/>
          </p:nvSpPr>
          <p:spPr>
            <a:xfrm>
              <a:off x="7046426" y="4894200"/>
              <a:ext cx="4656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u</a:t>
              </a:r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</a:t>
              </a:r>
            </a:p>
            <a:p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0..1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8" name="TextBox 16"/>
            <p:cNvSpPr txBox="1"/>
            <p:nvPr/>
          </p:nvSpPr>
          <p:spPr>
            <a:xfrm>
              <a:off x="7897179" y="4581030"/>
              <a:ext cx="4773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</a:t>
              </a:r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own</a:t>
              </a:r>
            </a:p>
            <a:p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0..1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9" name="TextBox 17"/>
            <p:cNvSpPr txBox="1"/>
            <p:nvPr/>
          </p:nvSpPr>
          <p:spPr>
            <a:xfrm>
              <a:off x="7914716" y="4246812"/>
              <a:ext cx="49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0..1</a:t>
              </a:r>
              <a:endParaRPr lang="fr-FR" sz="800" dirty="0" smtClean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right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7508953" y="3878524"/>
              <a:ext cx="4286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0..1</a:t>
              </a:r>
            </a:p>
            <a:p>
              <a:r>
                <a:rPr lang="fr-FR" sz="8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left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1" name="TextBox 32"/>
            <p:cNvSpPr txBox="1"/>
            <p:nvPr/>
          </p:nvSpPr>
          <p:spPr>
            <a:xfrm>
              <a:off x="6711187" y="3452067"/>
              <a:ext cx="647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1..* </a:t>
              </a:r>
              <a:r>
                <a:rPr lang="fr-FR" sz="8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cells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TextBox 33"/>
            <p:cNvSpPr txBox="1"/>
            <p:nvPr/>
          </p:nvSpPr>
          <p:spPr>
            <a:xfrm>
              <a:off x="6842306" y="3007857"/>
              <a:ext cx="4550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</a:p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maze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3" name="TextBox 37"/>
            <p:cNvSpPr txBox="1"/>
            <p:nvPr/>
          </p:nvSpPr>
          <p:spPr>
            <a:xfrm>
              <a:off x="6472510" y="2996891"/>
              <a:ext cx="1866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4" name="TextBox 38"/>
            <p:cNvSpPr txBox="1"/>
            <p:nvPr/>
          </p:nvSpPr>
          <p:spPr>
            <a:xfrm>
              <a:off x="7034989" y="2707161"/>
              <a:ext cx="1866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25" name="Elbow Connector 40"/>
            <p:cNvCxnSpPr>
              <a:stCxn id="10" idx="3"/>
              <a:endCxn id="13" idx="0"/>
            </p:cNvCxnSpPr>
            <p:nvPr/>
          </p:nvCxnSpPr>
          <p:spPr>
            <a:xfrm>
              <a:off x="7089499" y="2246534"/>
              <a:ext cx="653077" cy="361613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TextBox 41"/>
            <p:cNvSpPr txBox="1"/>
            <p:nvPr/>
          </p:nvSpPr>
          <p:spPr>
            <a:xfrm>
              <a:off x="7740468" y="2430199"/>
              <a:ext cx="7048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* </a:t>
              </a:r>
              <a:r>
                <a:rPr lang="fr-FR" sz="8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levels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TextBox 42"/>
            <p:cNvSpPr txBox="1"/>
            <p:nvPr/>
          </p:nvSpPr>
          <p:spPr>
            <a:xfrm>
              <a:off x="7128331" y="2218747"/>
              <a:ext cx="55450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  <a:r>
                <a:rPr lang="fr-FR" sz="8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game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2700000">
              <a:off x="7101696" y="2196649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" name="Group 44"/>
            <p:cNvGrpSpPr/>
            <p:nvPr/>
          </p:nvGrpSpPr>
          <p:grpSpPr>
            <a:xfrm>
              <a:off x="8863975" y="3179648"/>
              <a:ext cx="1057277" cy="559523"/>
              <a:chOff x="1238249" y="1120272"/>
              <a:chExt cx="1057277" cy="559523"/>
            </a:xfrm>
            <a:solidFill>
              <a:schemeClr val="bg1">
                <a:lumMod val="75000"/>
              </a:schemeClr>
            </a:solidFill>
          </p:grpSpPr>
          <p:sp>
            <p:nvSpPr>
              <p:cNvPr id="30" name="Rectangle 29"/>
              <p:cNvSpPr/>
              <p:nvPr/>
            </p:nvSpPr>
            <p:spPr>
              <a:xfrm>
                <a:off x="1238250" y="1120272"/>
                <a:ext cx="1057276" cy="276225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i="1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Persona</a:t>
                </a:r>
                <a:endParaRPr lang="en-GB" sz="1200" b="1" i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238249" y="1396497"/>
                <a:ext cx="1057276" cy="283298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fr-FR" sz="1000" dirty="0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id: </a:t>
                </a:r>
                <a:r>
                  <a:rPr lang="fr-FR" sz="1000" dirty="0" err="1" smtClean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Integer</a:t>
                </a:r>
                <a:endParaRPr lang="en-GB" sz="1000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  <p:cxnSp>
          <p:nvCxnSpPr>
            <p:cNvPr id="32" name="Elbow Connector 47"/>
            <p:cNvCxnSpPr>
              <a:stCxn id="10" idx="3"/>
              <a:endCxn id="30" idx="0"/>
            </p:cNvCxnSpPr>
            <p:nvPr/>
          </p:nvCxnSpPr>
          <p:spPr>
            <a:xfrm>
              <a:off x="7089499" y="2246534"/>
              <a:ext cx="2303115" cy="933114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TextBox 50"/>
            <p:cNvSpPr txBox="1"/>
            <p:nvPr/>
          </p:nvSpPr>
          <p:spPr>
            <a:xfrm>
              <a:off x="9335054" y="2868652"/>
              <a:ext cx="7991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* </a:t>
              </a:r>
              <a:r>
                <a:rPr lang="fr-FR" sz="800" dirty="0" err="1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personas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561248" y="4368073"/>
              <a:ext cx="773806" cy="2762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PacMan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450173" y="4368073"/>
              <a:ext cx="773806" cy="27622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Ghost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36" name="Elbow Connector 55"/>
            <p:cNvCxnSpPr>
              <a:stCxn id="35" idx="0"/>
              <a:endCxn id="31" idx="2"/>
            </p:cNvCxnSpPr>
            <p:nvPr/>
          </p:nvCxnSpPr>
          <p:spPr>
            <a:xfrm rot="16200000" flipV="1">
              <a:off x="9300394" y="3831390"/>
              <a:ext cx="628902" cy="444463"/>
            </a:xfrm>
            <a:prstGeom prst="bentConnector3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Elbow Connector 57"/>
            <p:cNvCxnSpPr>
              <a:stCxn id="34" idx="0"/>
              <a:endCxn id="31" idx="2"/>
            </p:cNvCxnSpPr>
            <p:nvPr/>
          </p:nvCxnSpPr>
          <p:spPr>
            <a:xfrm rot="5400000" flipH="1" flipV="1">
              <a:off x="8855931" y="3831391"/>
              <a:ext cx="628902" cy="444462"/>
            </a:xfrm>
            <a:prstGeom prst="bentConnector3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" name="Isosceles Triangle 58"/>
            <p:cNvSpPr/>
            <p:nvPr/>
          </p:nvSpPr>
          <p:spPr>
            <a:xfrm>
              <a:off x="9330014" y="3744419"/>
              <a:ext cx="125198" cy="137746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TextBox 65"/>
            <p:cNvSpPr txBox="1"/>
            <p:nvPr/>
          </p:nvSpPr>
          <p:spPr>
            <a:xfrm>
              <a:off x="7372354" y="3313889"/>
              <a:ext cx="7398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0..1  </a:t>
              </a:r>
            </a:p>
            <a:p>
              <a:r>
                <a:rPr lang="fr-FR" sz="800" b="1" dirty="0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</a:t>
              </a:r>
              <a:endParaRPr lang="en-GB" sz="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469254" y="5007431"/>
              <a:ext cx="803210" cy="365785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MM</a:t>
              </a:r>
              <a:r>
                <a:rPr lang="fr-FR" baseline="-30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PM</a:t>
              </a:r>
              <a:endParaRPr lang="en-GB" baseline="-30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TextBox 159"/>
            <p:cNvSpPr txBox="1"/>
            <p:nvPr/>
          </p:nvSpPr>
          <p:spPr>
            <a:xfrm>
              <a:off x="5794492" y="3530291"/>
              <a:ext cx="6473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* cookies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937410" y="3857587"/>
              <a:ext cx="783217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Cookie</a:t>
              </a:r>
              <a:endParaRPr lang="en-GB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3" name="Elbow Connector 248"/>
            <p:cNvCxnSpPr>
              <a:stCxn id="15" idx="1"/>
              <a:endCxn id="42" idx="1"/>
            </p:cNvCxnSpPr>
            <p:nvPr/>
          </p:nvCxnSpPr>
          <p:spPr>
            <a:xfrm rot="10800000" flipV="1">
              <a:off x="5937410" y="3311182"/>
              <a:ext cx="298734" cy="684518"/>
            </a:xfrm>
            <a:prstGeom prst="bentConnector3">
              <a:avLst>
                <a:gd name="adj1" fmla="val 125508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" name="Rectangle 43"/>
            <p:cNvSpPr/>
            <p:nvPr/>
          </p:nvSpPr>
          <p:spPr>
            <a:xfrm rot="2700000">
              <a:off x="6112703" y="3263095"/>
              <a:ext cx="108000" cy="10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5" name="Elbow Connector 255"/>
            <p:cNvCxnSpPr>
              <a:endCxn id="42" idx="2"/>
            </p:cNvCxnSpPr>
            <p:nvPr/>
          </p:nvCxnSpPr>
          <p:spPr>
            <a:xfrm rot="10800000">
              <a:off x="6329019" y="4133813"/>
              <a:ext cx="657410" cy="652551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6" name="TextBox 258"/>
            <p:cNvSpPr txBox="1"/>
            <p:nvPr/>
          </p:nvSpPr>
          <p:spPr>
            <a:xfrm>
              <a:off x="6720152" y="4619847"/>
              <a:ext cx="3187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 on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Elbow Connector 27"/>
            <p:cNvCxnSpPr>
              <a:stCxn id="13" idx="1"/>
              <a:endCxn id="15" idx="0"/>
            </p:cNvCxnSpPr>
            <p:nvPr/>
          </p:nvCxnSpPr>
          <p:spPr>
            <a:xfrm rot="10800000" flipV="1">
              <a:off x="6526658" y="2746259"/>
              <a:ext cx="687281" cy="426809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Elbow Connector 182"/>
            <p:cNvCxnSpPr>
              <a:stCxn id="15" idx="3"/>
              <a:endCxn id="16" idx="1"/>
            </p:cNvCxnSpPr>
            <p:nvPr/>
          </p:nvCxnSpPr>
          <p:spPr>
            <a:xfrm>
              <a:off x="6817170" y="3311182"/>
              <a:ext cx="332202" cy="992456"/>
            </a:xfrm>
            <a:prstGeom prst="bentConnector3">
              <a:avLst>
                <a:gd name="adj1" fmla="val 98708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Elbow Connector 238"/>
            <p:cNvCxnSpPr>
              <a:stCxn id="16" idx="6"/>
            </p:cNvCxnSpPr>
            <p:nvPr/>
          </p:nvCxnSpPr>
          <p:spPr>
            <a:xfrm flipV="1">
              <a:off x="7413704" y="4615452"/>
              <a:ext cx="348595" cy="313541"/>
            </a:xfrm>
            <a:prstGeom prst="bentConnector5">
              <a:avLst>
                <a:gd name="adj1" fmla="val 1"/>
                <a:gd name="adj2" fmla="val -44961"/>
                <a:gd name="adj3" fmla="val 152461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Elbow Connector 251"/>
            <p:cNvCxnSpPr>
              <a:endCxn id="16" idx="2"/>
            </p:cNvCxnSpPr>
            <p:nvPr/>
          </p:nvCxnSpPr>
          <p:spPr>
            <a:xfrm rot="10800000">
              <a:off x="7400967" y="4300343"/>
              <a:ext cx="357553" cy="229656"/>
            </a:xfrm>
            <a:prstGeom prst="bentConnector5">
              <a:avLst>
                <a:gd name="adj1" fmla="val -53278"/>
                <a:gd name="adj2" fmla="val 159724"/>
                <a:gd name="adj3" fmla="val 57376"/>
              </a:avLst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1" name="TextBox 263"/>
            <p:cNvSpPr txBox="1"/>
            <p:nvPr/>
          </p:nvSpPr>
          <p:spPr>
            <a:xfrm>
              <a:off x="5790083" y="3015619"/>
              <a:ext cx="4475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1 </a:t>
              </a:r>
            </a:p>
            <a:p>
              <a:r>
                <a:rPr lang="fr-FR" sz="8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maze</a:t>
              </a:r>
              <a:endParaRPr lang="en-GB" sz="8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2" name="Elbow Connector 265"/>
            <p:cNvCxnSpPr>
              <a:stCxn id="30" idx="1"/>
              <a:endCxn id="16" idx="2"/>
            </p:cNvCxnSpPr>
            <p:nvPr/>
          </p:nvCxnSpPr>
          <p:spPr>
            <a:xfrm rot="10800000" flipV="1">
              <a:off x="7400966" y="3317761"/>
              <a:ext cx="1463010" cy="982582"/>
            </a:xfrm>
            <a:prstGeom prst="bentConnector3">
              <a:avLst>
                <a:gd name="adj1" fmla="val 101042"/>
              </a:avLst>
            </a:prstGeom>
            <a:noFill/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3" name="object 6"/>
          <p:cNvSpPr/>
          <p:nvPr/>
        </p:nvSpPr>
        <p:spPr>
          <a:xfrm>
            <a:off x="382245" y="2602985"/>
            <a:ext cx="2016224" cy="906196"/>
          </a:xfrm>
          <a:custGeom>
            <a:avLst/>
            <a:gdLst/>
            <a:ahLst/>
            <a:cxnLst/>
            <a:rect l="l" t="t" r="r" b="b"/>
            <a:pathLst>
              <a:path w="2155190" h="905510">
                <a:moveTo>
                  <a:pt x="0" y="0"/>
                </a:moveTo>
                <a:lnTo>
                  <a:pt x="2154805" y="0"/>
                </a:lnTo>
                <a:lnTo>
                  <a:pt x="2154805" y="905018"/>
                </a:lnTo>
                <a:lnTo>
                  <a:pt x="0" y="905018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endParaRPr sz="1154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object 3"/>
          <p:cNvSpPr/>
          <p:nvPr/>
        </p:nvSpPr>
        <p:spPr>
          <a:xfrm>
            <a:off x="382243" y="2395377"/>
            <a:ext cx="1152130" cy="205865"/>
          </a:xfrm>
          <a:custGeom>
            <a:avLst/>
            <a:gdLst/>
            <a:ahLst/>
            <a:cxnLst/>
            <a:rect l="l" t="t" r="r" b="b"/>
            <a:pathLst>
              <a:path w="646430" h="86359">
                <a:moveTo>
                  <a:pt x="0" y="0"/>
                </a:moveTo>
                <a:lnTo>
                  <a:pt x="646441" y="0"/>
                </a:lnTo>
                <a:lnTo>
                  <a:pt x="646441" y="86192"/>
                </a:lnTo>
                <a:lnTo>
                  <a:pt x="0" y="86192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r>
              <a:rPr lang="en-US" sz="1050" spc="-3" dirty="0" smtClean="0">
                <a:solidFill>
                  <a:prstClr val="black"/>
                </a:solidFill>
                <a:latin typeface="Arial"/>
                <a:cs typeface="Arial"/>
              </a:rPr>
              <a:t> AS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abstract</a:t>
            </a:r>
            <a:r>
              <a:rPr lang="en-US" sz="105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syntax</a:t>
            </a:r>
            <a:endParaRPr lang="en-US" sz="1050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586405"/>
            <a:endParaRPr sz="1154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object 6"/>
          <p:cNvSpPr/>
          <p:nvPr/>
        </p:nvSpPr>
        <p:spPr>
          <a:xfrm>
            <a:off x="2927106" y="2616680"/>
            <a:ext cx="1847627" cy="436309"/>
          </a:xfrm>
          <a:custGeom>
            <a:avLst/>
            <a:gdLst/>
            <a:ahLst/>
            <a:cxnLst/>
            <a:rect l="l" t="t" r="r" b="b"/>
            <a:pathLst>
              <a:path w="2155190" h="905510">
                <a:moveTo>
                  <a:pt x="0" y="0"/>
                </a:moveTo>
                <a:lnTo>
                  <a:pt x="2154805" y="0"/>
                </a:lnTo>
                <a:lnTo>
                  <a:pt x="2154805" y="905018"/>
                </a:lnTo>
                <a:lnTo>
                  <a:pt x="0" y="905018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endParaRPr sz="1154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7" name="object 3"/>
          <p:cNvSpPr/>
          <p:nvPr/>
        </p:nvSpPr>
        <p:spPr>
          <a:xfrm>
            <a:off x="2924413" y="2410676"/>
            <a:ext cx="1553871" cy="205865"/>
          </a:xfrm>
          <a:custGeom>
            <a:avLst/>
            <a:gdLst/>
            <a:ahLst/>
            <a:cxnLst/>
            <a:rect l="l" t="t" r="r" b="b"/>
            <a:pathLst>
              <a:path w="646430" h="86359">
                <a:moveTo>
                  <a:pt x="0" y="0"/>
                </a:moveTo>
                <a:lnTo>
                  <a:pt x="646441" y="0"/>
                </a:lnTo>
                <a:lnTo>
                  <a:pt x="646441" y="86192"/>
                </a:lnTo>
                <a:lnTo>
                  <a:pt x="0" y="86192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r>
              <a:rPr lang="en-US" sz="1050" spc="-3" dirty="0" smtClean="0">
                <a:solidFill>
                  <a:prstClr val="black"/>
                </a:solidFill>
                <a:latin typeface="Arial"/>
                <a:cs typeface="Arial"/>
              </a:rPr>
              <a:t> AD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execution </a:t>
            </a:r>
            <a:r>
              <a:rPr lang="en-US" sz="1050" spc="-3" dirty="0" err="1">
                <a:solidFill>
                  <a:prstClr val="black"/>
                </a:solidFill>
                <a:latin typeface="Arial"/>
                <a:cs typeface="Arial"/>
              </a:rPr>
              <a:t>metamodel</a:t>
            </a:r>
            <a:endParaRPr lang="en-US" sz="1050" spc="-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cxnSp>
        <p:nvCxnSpPr>
          <p:cNvPr id="59" name="Connecteur droit 58"/>
          <p:cNvCxnSpPr/>
          <p:nvPr/>
        </p:nvCxnSpPr>
        <p:spPr>
          <a:xfrm flipH="1">
            <a:off x="2398469" y="2834834"/>
            <a:ext cx="528636" cy="550"/>
          </a:xfrm>
          <a:prstGeom prst="line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2372498" y="2562141"/>
            <a:ext cx="1095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b="1" i="1" dirty="0" err="1" smtClean="0"/>
              <a:t>merge</a:t>
            </a:r>
            <a:endParaRPr lang="en-US" sz="1100" b="1" i="1" dirty="0"/>
          </a:p>
        </p:txBody>
      </p:sp>
      <p:sp>
        <p:nvSpPr>
          <p:cNvPr id="62" name="object 102"/>
          <p:cNvSpPr/>
          <p:nvPr/>
        </p:nvSpPr>
        <p:spPr>
          <a:xfrm>
            <a:off x="2528103" y="3387835"/>
            <a:ext cx="2427021" cy="455563"/>
          </a:xfrm>
          <a:custGeom>
            <a:avLst/>
            <a:gdLst/>
            <a:ahLst/>
            <a:cxnLst/>
            <a:rect l="l" t="t" r="r" b="b"/>
            <a:pathLst>
              <a:path w="2456815" h="431164">
                <a:moveTo>
                  <a:pt x="0" y="0"/>
                </a:moveTo>
                <a:lnTo>
                  <a:pt x="2335809" y="0"/>
                </a:lnTo>
                <a:lnTo>
                  <a:pt x="2456478" y="120669"/>
                </a:lnTo>
                <a:lnTo>
                  <a:pt x="2456478" y="430961"/>
                </a:lnTo>
                <a:lnTo>
                  <a:pt x="0" y="43096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ctr" defTabSz="586405"/>
            <a:r>
              <a:rPr lang="en-US" sz="1200" dirty="0"/>
              <a:t>operational semantics</a:t>
            </a:r>
            <a:endParaRPr sz="1154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3" name="Connecteur droit 62"/>
          <p:cNvCxnSpPr/>
          <p:nvPr/>
        </p:nvCxnSpPr>
        <p:spPr>
          <a:xfrm flipH="1" flipV="1">
            <a:off x="3694613" y="3050560"/>
            <a:ext cx="0" cy="324000"/>
          </a:xfrm>
          <a:prstGeom prst="line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object 103"/>
          <p:cNvSpPr/>
          <p:nvPr/>
        </p:nvSpPr>
        <p:spPr>
          <a:xfrm>
            <a:off x="4806991" y="3302560"/>
            <a:ext cx="108000" cy="108000"/>
          </a:xfrm>
          <a:custGeom>
            <a:avLst/>
            <a:gdLst/>
            <a:ahLst/>
            <a:cxnLst/>
            <a:rect l="l" t="t" r="r" b="b"/>
            <a:pathLst>
              <a:path w="121285" h="121285">
                <a:moveTo>
                  <a:pt x="0" y="0"/>
                </a:moveTo>
                <a:lnTo>
                  <a:pt x="0" y="120669"/>
                </a:lnTo>
                <a:lnTo>
                  <a:pt x="120669" y="120669"/>
                </a:lnTo>
              </a:path>
            </a:pathLst>
          </a:custGeom>
          <a:ln w="86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586405"/>
            <a:endParaRPr sz="1154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9" name="Titre 1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</p:spPr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DSL: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3660515" y="3148950"/>
            <a:ext cx="1095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b="1" i="1" dirty="0" smtClean="0"/>
              <a:t>imports</a:t>
            </a:r>
            <a:endParaRPr lang="en-US" sz="1100" b="1" i="1" dirty="0"/>
          </a:p>
        </p:txBody>
      </p:sp>
      <p:sp>
        <p:nvSpPr>
          <p:cNvPr id="79" name="Forme libre 78"/>
          <p:cNvSpPr/>
          <p:nvPr/>
        </p:nvSpPr>
        <p:spPr>
          <a:xfrm>
            <a:off x="218298" y="2002391"/>
            <a:ext cx="4982686" cy="1892300"/>
          </a:xfrm>
          <a:custGeom>
            <a:avLst/>
            <a:gdLst>
              <a:gd name="connsiteX0" fmla="*/ 8519 w 4982686"/>
              <a:gd name="connsiteY0" fmla="*/ 567267 h 1892300"/>
              <a:gd name="connsiteX1" fmla="*/ 53 w 4982686"/>
              <a:gd name="connsiteY1" fmla="*/ 541867 h 1892300"/>
              <a:gd name="connsiteX2" fmla="*/ 4286 w 4982686"/>
              <a:gd name="connsiteY2" fmla="*/ 529167 h 1892300"/>
              <a:gd name="connsiteX3" fmla="*/ 21219 w 4982686"/>
              <a:gd name="connsiteY3" fmla="*/ 491067 h 1892300"/>
              <a:gd name="connsiteX4" fmla="*/ 33919 w 4982686"/>
              <a:gd name="connsiteY4" fmla="*/ 444500 h 1892300"/>
              <a:gd name="connsiteX5" fmla="*/ 38153 w 4982686"/>
              <a:gd name="connsiteY5" fmla="*/ 423334 h 1892300"/>
              <a:gd name="connsiteX6" fmla="*/ 55086 w 4982686"/>
              <a:gd name="connsiteY6" fmla="*/ 406400 h 1892300"/>
              <a:gd name="connsiteX7" fmla="*/ 67786 w 4982686"/>
              <a:gd name="connsiteY7" fmla="*/ 389467 h 1892300"/>
              <a:gd name="connsiteX8" fmla="*/ 76253 w 4982686"/>
              <a:gd name="connsiteY8" fmla="*/ 372534 h 1892300"/>
              <a:gd name="connsiteX9" fmla="*/ 101653 w 4982686"/>
              <a:gd name="connsiteY9" fmla="*/ 342900 h 1892300"/>
              <a:gd name="connsiteX10" fmla="*/ 135519 w 4982686"/>
              <a:gd name="connsiteY10" fmla="*/ 304800 h 1892300"/>
              <a:gd name="connsiteX11" fmla="*/ 156686 w 4982686"/>
              <a:gd name="connsiteY11" fmla="*/ 292100 h 1892300"/>
              <a:gd name="connsiteX12" fmla="*/ 173619 w 4982686"/>
              <a:gd name="connsiteY12" fmla="*/ 266700 h 1892300"/>
              <a:gd name="connsiteX13" fmla="*/ 220186 w 4982686"/>
              <a:gd name="connsiteY13" fmla="*/ 232834 h 1892300"/>
              <a:gd name="connsiteX14" fmla="*/ 254053 w 4982686"/>
              <a:gd name="connsiteY14" fmla="*/ 198967 h 1892300"/>
              <a:gd name="connsiteX15" fmla="*/ 296386 w 4982686"/>
              <a:gd name="connsiteY15" fmla="*/ 177800 h 1892300"/>
              <a:gd name="connsiteX16" fmla="*/ 334486 w 4982686"/>
              <a:gd name="connsiteY16" fmla="*/ 156634 h 1892300"/>
              <a:gd name="connsiteX17" fmla="*/ 393753 w 4982686"/>
              <a:gd name="connsiteY17" fmla="*/ 131234 h 1892300"/>
              <a:gd name="connsiteX18" fmla="*/ 436086 w 4982686"/>
              <a:gd name="connsiteY18" fmla="*/ 110067 h 1892300"/>
              <a:gd name="connsiteX19" fmla="*/ 465719 w 4982686"/>
              <a:gd name="connsiteY19" fmla="*/ 101600 h 1892300"/>
              <a:gd name="connsiteX20" fmla="*/ 478419 w 4982686"/>
              <a:gd name="connsiteY20" fmla="*/ 97367 h 1892300"/>
              <a:gd name="connsiteX21" fmla="*/ 524986 w 4982686"/>
              <a:gd name="connsiteY21" fmla="*/ 88900 h 1892300"/>
              <a:gd name="connsiteX22" fmla="*/ 550386 w 4982686"/>
              <a:gd name="connsiteY22" fmla="*/ 71967 h 1892300"/>
              <a:gd name="connsiteX23" fmla="*/ 605419 w 4982686"/>
              <a:gd name="connsiteY23" fmla="*/ 63500 h 1892300"/>
              <a:gd name="connsiteX24" fmla="*/ 622353 w 4982686"/>
              <a:gd name="connsiteY24" fmla="*/ 59267 h 1892300"/>
              <a:gd name="connsiteX25" fmla="*/ 660453 w 4982686"/>
              <a:gd name="connsiteY25" fmla="*/ 50800 h 1892300"/>
              <a:gd name="connsiteX26" fmla="*/ 778986 w 4982686"/>
              <a:gd name="connsiteY26" fmla="*/ 21167 h 1892300"/>
              <a:gd name="connsiteX27" fmla="*/ 893286 w 4982686"/>
              <a:gd name="connsiteY27" fmla="*/ 0 h 1892300"/>
              <a:gd name="connsiteX28" fmla="*/ 1612953 w 4982686"/>
              <a:gd name="connsiteY28" fmla="*/ 8467 h 1892300"/>
              <a:gd name="connsiteX29" fmla="*/ 1731486 w 4982686"/>
              <a:gd name="connsiteY29" fmla="*/ 25400 h 1892300"/>
              <a:gd name="connsiteX30" fmla="*/ 1765353 w 4982686"/>
              <a:gd name="connsiteY30" fmla="*/ 38100 h 1892300"/>
              <a:gd name="connsiteX31" fmla="*/ 1790753 w 4982686"/>
              <a:gd name="connsiteY31" fmla="*/ 46567 h 1892300"/>
              <a:gd name="connsiteX32" fmla="*/ 1862719 w 4982686"/>
              <a:gd name="connsiteY32" fmla="*/ 50800 h 1892300"/>
              <a:gd name="connsiteX33" fmla="*/ 2015119 w 4982686"/>
              <a:gd name="connsiteY33" fmla="*/ 80434 h 1892300"/>
              <a:gd name="connsiteX34" fmla="*/ 2171753 w 4982686"/>
              <a:gd name="connsiteY34" fmla="*/ 93134 h 1892300"/>
              <a:gd name="connsiteX35" fmla="*/ 2302986 w 4982686"/>
              <a:gd name="connsiteY35" fmla="*/ 118534 h 1892300"/>
              <a:gd name="connsiteX36" fmla="*/ 2400353 w 4982686"/>
              <a:gd name="connsiteY36" fmla="*/ 127000 h 1892300"/>
              <a:gd name="connsiteX37" fmla="*/ 2565453 w 4982686"/>
              <a:gd name="connsiteY37" fmla="*/ 152400 h 1892300"/>
              <a:gd name="connsiteX38" fmla="*/ 2590853 w 4982686"/>
              <a:gd name="connsiteY38" fmla="*/ 160867 h 1892300"/>
              <a:gd name="connsiteX39" fmla="*/ 2722086 w 4982686"/>
              <a:gd name="connsiteY39" fmla="*/ 169334 h 1892300"/>
              <a:gd name="connsiteX40" fmla="*/ 2925286 w 4982686"/>
              <a:gd name="connsiteY40" fmla="*/ 194734 h 1892300"/>
              <a:gd name="connsiteX41" fmla="*/ 3014186 w 4982686"/>
              <a:gd name="connsiteY41" fmla="*/ 207434 h 1892300"/>
              <a:gd name="connsiteX42" fmla="*/ 3374019 w 4982686"/>
              <a:gd name="connsiteY42" fmla="*/ 224367 h 1892300"/>
              <a:gd name="connsiteX43" fmla="*/ 3513719 w 4982686"/>
              <a:gd name="connsiteY43" fmla="*/ 254000 h 1892300"/>
              <a:gd name="connsiteX44" fmla="*/ 3577219 w 4982686"/>
              <a:gd name="connsiteY44" fmla="*/ 262467 h 1892300"/>
              <a:gd name="connsiteX45" fmla="*/ 3653419 w 4982686"/>
              <a:gd name="connsiteY45" fmla="*/ 270934 h 1892300"/>
              <a:gd name="connsiteX46" fmla="*/ 3835453 w 4982686"/>
              <a:gd name="connsiteY46" fmla="*/ 300567 h 1892300"/>
              <a:gd name="connsiteX47" fmla="*/ 3937053 w 4982686"/>
              <a:gd name="connsiteY47" fmla="*/ 317500 h 1892300"/>
              <a:gd name="connsiteX48" fmla="*/ 4436586 w 4982686"/>
              <a:gd name="connsiteY48" fmla="*/ 330200 h 1892300"/>
              <a:gd name="connsiteX49" fmla="*/ 4521253 w 4982686"/>
              <a:gd name="connsiteY49" fmla="*/ 351367 h 1892300"/>
              <a:gd name="connsiteX50" fmla="*/ 4576286 w 4982686"/>
              <a:gd name="connsiteY50" fmla="*/ 376767 h 1892300"/>
              <a:gd name="connsiteX51" fmla="*/ 4588986 w 4982686"/>
              <a:gd name="connsiteY51" fmla="*/ 385234 h 1892300"/>
              <a:gd name="connsiteX52" fmla="*/ 4635553 w 4982686"/>
              <a:gd name="connsiteY52" fmla="*/ 397934 h 1892300"/>
              <a:gd name="connsiteX53" fmla="*/ 4660953 w 4982686"/>
              <a:gd name="connsiteY53" fmla="*/ 414867 h 1892300"/>
              <a:gd name="connsiteX54" fmla="*/ 4694819 w 4982686"/>
              <a:gd name="connsiteY54" fmla="*/ 427567 h 1892300"/>
              <a:gd name="connsiteX55" fmla="*/ 4737153 w 4982686"/>
              <a:gd name="connsiteY55" fmla="*/ 457200 h 1892300"/>
              <a:gd name="connsiteX56" fmla="*/ 4758319 w 4982686"/>
              <a:gd name="connsiteY56" fmla="*/ 461434 h 1892300"/>
              <a:gd name="connsiteX57" fmla="*/ 4804886 w 4982686"/>
              <a:gd name="connsiteY57" fmla="*/ 486834 h 1892300"/>
              <a:gd name="connsiteX58" fmla="*/ 4821819 w 4982686"/>
              <a:gd name="connsiteY58" fmla="*/ 499534 h 1892300"/>
              <a:gd name="connsiteX59" fmla="*/ 4847219 w 4982686"/>
              <a:gd name="connsiteY59" fmla="*/ 516467 h 1892300"/>
              <a:gd name="connsiteX60" fmla="*/ 4906486 w 4982686"/>
              <a:gd name="connsiteY60" fmla="*/ 554567 h 1892300"/>
              <a:gd name="connsiteX61" fmla="*/ 4953053 w 4982686"/>
              <a:gd name="connsiteY61" fmla="*/ 605367 h 1892300"/>
              <a:gd name="connsiteX62" fmla="*/ 4957286 w 4982686"/>
              <a:gd name="connsiteY62" fmla="*/ 618067 h 1892300"/>
              <a:gd name="connsiteX63" fmla="*/ 4965753 w 4982686"/>
              <a:gd name="connsiteY63" fmla="*/ 630767 h 1892300"/>
              <a:gd name="connsiteX64" fmla="*/ 4982686 w 4982686"/>
              <a:gd name="connsiteY64" fmla="*/ 668867 h 1892300"/>
              <a:gd name="connsiteX65" fmla="*/ 4978453 w 4982686"/>
              <a:gd name="connsiteY65" fmla="*/ 935567 h 1892300"/>
              <a:gd name="connsiteX66" fmla="*/ 4965753 w 4982686"/>
              <a:gd name="connsiteY66" fmla="*/ 960967 h 1892300"/>
              <a:gd name="connsiteX67" fmla="*/ 4961519 w 4982686"/>
              <a:gd name="connsiteY67" fmla="*/ 986367 h 1892300"/>
              <a:gd name="connsiteX68" fmla="*/ 4953053 w 4982686"/>
              <a:gd name="connsiteY68" fmla="*/ 1024467 h 1892300"/>
              <a:gd name="connsiteX69" fmla="*/ 4931886 w 4982686"/>
              <a:gd name="connsiteY69" fmla="*/ 1058334 h 1892300"/>
              <a:gd name="connsiteX70" fmla="*/ 4927653 w 4982686"/>
              <a:gd name="connsiteY70" fmla="*/ 1071034 h 1892300"/>
              <a:gd name="connsiteX71" fmla="*/ 4923419 w 4982686"/>
              <a:gd name="connsiteY71" fmla="*/ 1087967 h 1892300"/>
              <a:gd name="connsiteX72" fmla="*/ 4914953 w 4982686"/>
              <a:gd name="connsiteY72" fmla="*/ 1109134 h 1892300"/>
              <a:gd name="connsiteX73" fmla="*/ 4910719 w 4982686"/>
              <a:gd name="connsiteY73" fmla="*/ 1121834 h 1892300"/>
              <a:gd name="connsiteX74" fmla="*/ 4898019 w 4982686"/>
              <a:gd name="connsiteY74" fmla="*/ 1138767 h 1892300"/>
              <a:gd name="connsiteX75" fmla="*/ 4889553 w 4982686"/>
              <a:gd name="connsiteY75" fmla="*/ 1155700 h 1892300"/>
              <a:gd name="connsiteX76" fmla="*/ 4876853 w 4982686"/>
              <a:gd name="connsiteY76" fmla="*/ 1176867 h 1892300"/>
              <a:gd name="connsiteX77" fmla="*/ 4868386 w 4982686"/>
              <a:gd name="connsiteY77" fmla="*/ 1189567 h 1892300"/>
              <a:gd name="connsiteX78" fmla="*/ 4834519 w 4982686"/>
              <a:gd name="connsiteY78" fmla="*/ 1231900 h 1892300"/>
              <a:gd name="connsiteX79" fmla="*/ 4804886 w 4982686"/>
              <a:gd name="connsiteY79" fmla="*/ 1253067 h 1892300"/>
              <a:gd name="connsiteX80" fmla="*/ 4741386 w 4982686"/>
              <a:gd name="connsiteY80" fmla="*/ 1286934 h 1892300"/>
              <a:gd name="connsiteX81" fmla="*/ 4728686 w 4982686"/>
              <a:gd name="connsiteY81" fmla="*/ 1295400 h 1892300"/>
              <a:gd name="connsiteX82" fmla="*/ 4694819 w 4982686"/>
              <a:gd name="connsiteY82" fmla="*/ 1308100 h 1892300"/>
              <a:gd name="connsiteX83" fmla="*/ 4682119 w 4982686"/>
              <a:gd name="connsiteY83" fmla="*/ 1316567 h 1892300"/>
              <a:gd name="connsiteX84" fmla="*/ 4669419 w 4982686"/>
              <a:gd name="connsiteY84" fmla="*/ 1320800 h 1892300"/>
              <a:gd name="connsiteX85" fmla="*/ 4605919 w 4982686"/>
              <a:gd name="connsiteY85" fmla="*/ 1333500 h 1892300"/>
              <a:gd name="connsiteX86" fmla="*/ 4572053 w 4982686"/>
              <a:gd name="connsiteY86" fmla="*/ 1346200 h 1892300"/>
              <a:gd name="connsiteX87" fmla="*/ 4546653 w 4982686"/>
              <a:gd name="connsiteY87" fmla="*/ 1350434 h 1892300"/>
              <a:gd name="connsiteX88" fmla="*/ 4483153 w 4982686"/>
              <a:gd name="connsiteY88" fmla="*/ 1341967 h 1892300"/>
              <a:gd name="connsiteX89" fmla="*/ 4457753 w 4982686"/>
              <a:gd name="connsiteY89" fmla="*/ 1329267 h 1892300"/>
              <a:gd name="connsiteX90" fmla="*/ 4432353 w 4982686"/>
              <a:gd name="connsiteY90" fmla="*/ 1325034 h 1892300"/>
              <a:gd name="connsiteX91" fmla="*/ 4373086 w 4982686"/>
              <a:gd name="connsiteY91" fmla="*/ 1303867 h 1892300"/>
              <a:gd name="connsiteX92" fmla="*/ 4360386 w 4982686"/>
              <a:gd name="connsiteY92" fmla="*/ 1295400 h 1892300"/>
              <a:gd name="connsiteX93" fmla="*/ 4334986 w 4982686"/>
              <a:gd name="connsiteY93" fmla="*/ 1291167 h 1892300"/>
              <a:gd name="connsiteX94" fmla="*/ 4305353 w 4982686"/>
              <a:gd name="connsiteY94" fmla="*/ 1278467 h 1892300"/>
              <a:gd name="connsiteX95" fmla="*/ 4284186 w 4982686"/>
              <a:gd name="connsiteY95" fmla="*/ 1274234 h 1892300"/>
              <a:gd name="connsiteX96" fmla="*/ 4267253 w 4982686"/>
              <a:gd name="connsiteY96" fmla="*/ 1265767 h 1892300"/>
              <a:gd name="connsiteX97" fmla="*/ 4229153 w 4982686"/>
              <a:gd name="connsiteY97" fmla="*/ 1261534 h 1892300"/>
              <a:gd name="connsiteX98" fmla="*/ 4178353 w 4982686"/>
              <a:gd name="connsiteY98" fmla="*/ 1240367 h 1892300"/>
              <a:gd name="connsiteX99" fmla="*/ 4152953 w 4982686"/>
              <a:gd name="connsiteY99" fmla="*/ 1236134 h 1892300"/>
              <a:gd name="connsiteX100" fmla="*/ 4076753 w 4982686"/>
              <a:gd name="connsiteY100" fmla="*/ 1214967 h 1892300"/>
              <a:gd name="connsiteX101" fmla="*/ 4055586 w 4982686"/>
              <a:gd name="connsiteY101" fmla="*/ 1206500 h 1892300"/>
              <a:gd name="connsiteX102" fmla="*/ 4013253 w 4982686"/>
              <a:gd name="connsiteY102" fmla="*/ 1202267 h 1892300"/>
              <a:gd name="connsiteX103" fmla="*/ 3949753 w 4982686"/>
              <a:gd name="connsiteY103" fmla="*/ 1176867 h 1892300"/>
              <a:gd name="connsiteX104" fmla="*/ 3894719 w 4982686"/>
              <a:gd name="connsiteY104" fmla="*/ 1168400 h 1892300"/>
              <a:gd name="connsiteX105" fmla="*/ 3814286 w 4982686"/>
              <a:gd name="connsiteY105" fmla="*/ 1155700 h 1892300"/>
              <a:gd name="connsiteX106" fmla="*/ 3801586 w 4982686"/>
              <a:gd name="connsiteY106" fmla="*/ 1147234 h 1892300"/>
              <a:gd name="connsiteX107" fmla="*/ 3670353 w 4982686"/>
              <a:gd name="connsiteY107" fmla="*/ 1134534 h 1892300"/>
              <a:gd name="connsiteX108" fmla="*/ 3352853 w 4982686"/>
              <a:gd name="connsiteY108" fmla="*/ 1138767 h 1892300"/>
              <a:gd name="connsiteX109" fmla="*/ 3340153 w 4982686"/>
              <a:gd name="connsiteY109" fmla="*/ 1143000 h 1892300"/>
              <a:gd name="connsiteX110" fmla="*/ 3297819 w 4982686"/>
              <a:gd name="connsiteY110" fmla="*/ 1151467 h 1892300"/>
              <a:gd name="connsiteX111" fmla="*/ 3255486 w 4982686"/>
              <a:gd name="connsiteY111" fmla="*/ 1155700 h 1892300"/>
              <a:gd name="connsiteX112" fmla="*/ 3175053 w 4982686"/>
              <a:gd name="connsiteY112" fmla="*/ 1168400 h 1892300"/>
              <a:gd name="connsiteX113" fmla="*/ 3141186 w 4982686"/>
              <a:gd name="connsiteY113" fmla="*/ 1181100 h 1892300"/>
              <a:gd name="connsiteX114" fmla="*/ 3081919 w 4982686"/>
              <a:gd name="connsiteY114" fmla="*/ 1193800 h 1892300"/>
              <a:gd name="connsiteX115" fmla="*/ 3064986 w 4982686"/>
              <a:gd name="connsiteY115" fmla="*/ 1202267 h 1892300"/>
              <a:gd name="connsiteX116" fmla="*/ 3043819 w 4982686"/>
              <a:gd name="connsiteY116" fmla="*/ 1214967 h 1892300"/>
              <a:gd name="connsiteX117" fmla="*/ 3009953 w 4982686"/>
              <a:gd name="connsiteY117" fmla="*/ 1219200 h 1892300"/>
              <a:gd name="connsiteX118" fmla="*/ 2980319 w 4982686"/>
              <a:gd name="connsiteY118" fmla="*/ 1227667 h 1892300"/>
              <a:gd name="connsiteX119" fmla="*/ 2946453 w 4982686"/>
              <a:gd name="connsiteY119" fmla="*/ 1231900 h 1892300"/>
              <a:gd name="connsiteX120" fmla="*/ 2921053 w 4982686"/>
              <a:gd name="connsiteY120" fmla="*/ 1244600 h 1892300"/>
              <a:gd name="connsiteX121" fmla="*/ 2853319 w 4982686"/>
              <a:gd name="connsiteY121" fmla="*/ 1257300 h 1892300"/>
              <a:gd name="connsiteX122" fmla="*/ 2751719 w 4982686"/>
              <a:gd name="connsiteY122" fmla="*/ 1278467 h 1892300"/>
              <a:gd name="connsiteX123" fmla="*/ 2675519 w 4982686"/>
              <a:gd name="connsiteY123" fmla="*/ 1291167 h 1892300"/>
              <a:gd name="connsiteX124" fmla="*/ 2637419 w 4982686"/>
              <a:gd name="connsiteY124" fmla="*/ 1303867 h 1892300"/>
              <a:gd name="connsiteX125" fmla="*/ 2624719 w 4982686"/>
              <a:gd name="connsiteY125" fmla="*/ 1312334 h 1892300"/>
              <a:gd name="connsiteX126" fmla="*/ 2590853 w 4982686"/>
              <a:gd name="connsiteY126" fmla="*/ 1316567 h 1892300"/>
              <a:gd name="connsiteX127" fmla="*/ 2565453 w 4982686"/>
              <a:gd name="connsiteY127" fmla="*/ 1325034 h 1892300"/>
              <a:gd name="connsiteX128" fmla="*/ 2540053 w 4982686"/>
              <a:gd name="connsiteY128" fmla="*/ 1329267 h 1892300"/>
              <a:gd name="connsiteX129" fmla="*/ 2527353 w 4982686"/>
              <a:gd name="connsiteY129" fmla="*/ 1341967 h 1892300"/>
              <a:gd name="connsiteX130" fmla="*/ 2501953 w 4982686"/>
              <a:gd name="connsiteY130" fmla="*/ 1350434 h 1892300"/>
              <a:gd name="connsiteX131" fmla="*/ 2438453 w 4982686"/>
              <a:gd name="connsiteY131" fmla="*/ 1363134 h 1892300"/>
              <a:gd name="connsiteX132" fmla="*/ 2425753 w 4982686"/>
              <a:gd name="connsiteY132" fmla="*/ 1375834 h 1892300"/>
              <a:gd name="connsiteX133" fmla="*/ 2374953 w 4982686"/>
              <a:gd name="connsiteY133" fmla="*/ 1384300 h 1892300"/>
              <a:gd name="connsiteX134" fmla="*/ 2349553 w 4982686"/>
              <a:gd name="connsiteY134" fmla="*/ 1392767 h 1892300"/>
              <a:gd name="connsiteX135" fmla="*/ 2328386 w 4982686"/>
              <a:gd name="connsiteY135" fmla="*/ 1397000 h 1892300"/>
              <a:gd name="connsiteX136" fmla="*/ 2315686 w 4982686"/>
              <a:gd name="connsiteY136" fmla="*/ 1405467 h 1892300"/>
              <a:gd name="connsiteX137" fmla="*/ 2294519 w 4982686"/>
              <a:gd name="connsiteY137" fmla="*/ 1409700 h 1892300"/>
              <a:gd name="connsiteX138" fmla="*/ 2264886 w 4982686"/>
              <a:gd name="connsiteY138" fmla="*/ 1443567 h 1892300"/>
              <a:gd name="connsiteX139" fmla="*/ 2243719 w 4982686"/>
              <a:gd name="connsiteY139" fmla="*/ 1460500 h 1892300"/>
              <a:gd name="connsiteX140" fmla="*/ 2214086 w 4982686"/>
              <a:gd name="connsiteY140" fmla="*/ 1481667 h 1892300"/>
              <a:gd name="connsiteX141" fmla="*/ 2184453 w 4982686"/>
              <a:gd name="connsiteY141" fmla="*/ 1524000 h 1892300"/>
              <a:gd name="connsiteX142" fmla="*/ 2184453 w 4982686"/>
              <a:gd name="connsiteY142" fmla="*/ 1524000 h 1892300"/>
              <a:gd name="connsiteX143" fmla="*/ 2175986 w 4982686"/>
              <a:gd name="connsiteY143" fmla="*/ 1540934 h 1892300"/>
              <a:gd name="connsiteX144" fmla="*/ 2163286 w 4982686"/>
              <a:gd name="connsiteY144" fmla="*/ 1566334 h 1892300"/>
              <a:gd name="connsiteX145" fmla="*/ 2146353 w 4982686"/>
              <a:gd name="connsiteY145" fmla="*/ 1579034 h 1892300"/>
              <a:gd name="connsiteX146" fmla="*/ 2137886 w 4982686"/>
              <a:gd name="connsiteY146" fmla="*/ 1600200 h 1892300"/>
              <a:gd name="connsiteX147" fmla="*/ 2125186 w 4982686"/>
              <a:gd name="connsiteY147" fmla="*/ 1604434 h 1892300"/>
              <a:gd name="connsiteX148" fmla="*/ 2099786 w 4982686"/>
              <a:gd name="connsiteY148" fmla="*/ 1629834 h 1892300"/>
              <a:gd name="connsiteX149" fmla="*/ 2082853 w 4982686"/>
              <a:gd name="connsiteY149" fmla="*/ 1642534 h 1892300"/>
              <a:gd name="connsiteX150" fmla="*/ 2070153 w 4982686"/>
              <a:gd name="connsiteY150" fmla="*/ 1655234 h 1892300"/>
              <a:gd name="connsiteX151" fmla="*/ 2057453 w 4982686"/>
              <a:gd name="connsiteY151" fmla="*/ 1659467 h 1892300"/>
              <a:gd name="connsiteX152" fmla="*/ 2032053 w 4982686"/>
              <a:gd name="connsiteY152" fmla="*/ 1672167 h 1892300"/>
              <a:gd name="connsiteX153" fmla="*/ 2019353 w 4982686"/>
              <a:gd name="connsiteY153" fmla="*/ 1684867 h 1892300"/>
              <a:gd name="connsiteX154" fmla="*/ 1989719 w 4982686"/>
              <a:gd name="connsiteY154" fmla="*/ 1706034 h 1892300"/>
              <a:gd name="connsiteX155" fmla="*/ 1947386 w 4982686"/>
              <a:gd name="connsiteY155" fmla="*/ 1722967 h 1892300"/>
              <a:gd name="connsiteX156" fmla="*/ 1892353 w 4982686"/>
              <a:gd name="connsiteY156" fmla="*/ 1756834 h 1892300"/>
              <a:gd name="connsiteX157" fmla="*/ 1862719 w 4982686"/>
              <a:gd name="connsiteY157" fmla="*/ 1765300 h 1892300"/>
              <a:gd name="connsiteX158" fmla="*/ 1828853 w 4982686"/>
              <a:gd name="connsiteY158" fmla="*/ 1782234 h 1892300"/>
              <a:gd name="connsiteX159" fmla="*/ 1803453 w 4982686"/>
              <a:gd name="connsiteY159" fmla="*/ 1790700 h 1892300"/>
              <a:gd name="connsiteX160" fmla="*/ 1786519 w 4982686"/>
              <a:gd name="connsiteY160" fmla="*/ 1799167 h 1892300"/>
              <a:gd name="connsiteX161" fmla="*/ 1731486 w 4982686"/>
              <a:gd name="connsiteY161" fmla="*/ 1807634 h 1892300"/>
              <a:gd name="connsiteX162" fmla="*/ 1676453 w 4982686"/>
              <a:gd name="connsiteY162" fmla="*/ 1828800 h 1892300"/>
              <a:gd name="connsiteX163" fmla="*/ 1612953 w 4982686"/>
              <a:gd name="connsiteY163" fmla="*/ 1841500 h 1892300"/>
              <a:gd name="connsiteX164" fmla="*/ 1574853 w 4982686"/>
              <a:gd name="connsiteY164" fmla="*/ 1849967 h 1892300"/>
              <a:gd name="connsiteX165" fmla="*/ 1549453 w 4982686"/>
              <a:gd name="connsiteY165" fmla="*/ 1862667 h 1892300"/>
              <a:gd name="connsiteX166" fmla="*/ 1413986 w 4982686"/>
              <a:gd name="connsiteY166" fmla="*/ 1875367 h 1892300"/>
              <a:gd name="connsiteX167" fmla="*/ 1274286 w 4982686"/>
              <a:gd name="connsiteY167" fmla="*/ 1892300 h 1892300"/>
              <a:gd name="connsiteX168" fmla="*/ 537686 w 4982686"/>
              <a:gd name="connsiteY168" fmla="*/ 1888067 h 1892300"/>
              <a:gd name="connsiteX169" fmla="*/ 512286 w 4982686"/>
              <a:gd name="connsiteY169" fmla="*/ 1879600 h 1892300"/>
              <a:gd name="connsiteX170" fmla="*/ 461486 w 4982686"/>
              <a:gd name="connsiteY170" fmla="*/ 1858434 h 1892300"/>
              <a:gd name="connsiteX171" fmla="*/ 376819 w 4982686"/>
              <a:gd name="connsiteY171" fmla="*/ 1837267 h 1892300"/>
              <a:gd name="connsiteX172" fmla="*/ 347186 w 4982686"/>
              <a:gd name="connsiteY172" fmla="*/ 1820334 h 1892300"/>
              <a:gd name="connsiteX173" fmla="*/ 338719 w 4982686"/>
              <a:gd name="connsiteY173" fmla="*/ 1807634 h 1892300"/>
              <a:gd name="connsiteX174" fmla="*/ 304853 w 4982686"/>
              <a:gd name="connsiteY174" fmla="*/ 1794934 h 1892300"/>
              <a:gd name="connsiteX175" fmla="*/ 283686 w 4982686"/>
              <a:gd name="connsiteY175" fmla="*/ 1773767 h 1892300"/>
              <a:gd name="connsiteX176" fmla="*/ 203253 w 4982686"/>
              <a:gd name="connsiteY176" fmla="*/ 1714500 h 1892300"/>
              <a:gd name="connsiteX177" fmla="*/ 173619 w 4982686"/>
              <a:gd name="connsiteY177" fmla="*/ 1684867 h 1892300"/>
              <a:gd name="connsiteX178" fmla="*/ 143986 w 4982686"/>
              <a:gd name="connsiteY178" fmla="*/ 1629834 h 1892300"/>
              <a:gd name="connsiteX179" fmla="*/ 118586 w 4982686"/>
              <a:gd name="connsiteY179" fmla="*/ 1579034 h 1892300"/>
              <a:gd name="connsiteX180" fmla="*/ 105886 w 4982686"/>
              <a:gd name="connsiteY180" fmla="*/ 1540934 h 1892300"/>
              <a:gd name="connsiteX181" fmla="*/ 97419 w 4982686"/>
              <a:gd name="connsiteY181" fmla="*/ 1515534 h 1892300"/>
              <a:gd name="connsiteX182" fmla="*/ 93186 w 4982686"/>
              <a:gd name="connsiteY182" fmla="*/ 1485900 h 1892300"/>
              <a:gd name="connsiteX183" fmla="*/ 80486 w 4982686"/>
              <a:gd name="connsiteY183" fmla="*/ 1430867 h 1892300"/>
              <a:gd name="connsiteX184" fmla="*/ 72019 w 4982686"/>
              <a:gd name="connsiteY184" fmla="*/ 1358900 h 1892300"/>
              <a:gd name="connsiteX185" fmla="*/ 50853 w 4982686"/>
              <a:gd name="connsiteY185" fmla="*/ 1299634 h 1892300"/>
              <a:gd name="connsiteX186" fmla="*/ 50853 w 4982686"/>
              <a:gd name="connsiteY186" fmla="*/ 918634 h 1892300"/>
              <a:gd name="connsiteX187" fmla="*/ 55086 w 4982686"/>
              <a:gd name="connsiteY187" fmla="*/ 728134 h 1892300"/>
              <a:gd name="connsiteX188" fmla="*/ 46619 w 4982686"/>
              <a:gd name="connsiteY188" fmla="*/ 643467 h 1892300"/>
              <a:gd name="connsiteX189" fmla="*/ 38153 w 4982686"/>
              <a:gd name="connsiteY189" fmla="*/ 618067 h 1892300"/>
              <a:gd name="connsiteX190" fmla="*/ 33919 w 4982686"/>
              <a:gd name="connsiteY190" fmla="*/ 588434 h 1892300"/>
              <a:gd name="connsiteX191" fmla="*/ 12753 w 4982686"/>
              <a:gd name="connsiteY191" fmla="*/ 541867 h 1892300"/>
              <a:gd name="connsiteX192" fmla="*/ 8519 w 4982686"/>
              <a:gd name="connsiteY192" fmla="*/ 567267 h 18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4982686" h="1892300">
                <a:moveTo>
                  <a:pt x="8519" y="567267"/>
                </a:moveTo>
                <a:cubicBezTo>
                  <a:pt x="6402" y="567267"/>
                  <a:pt x="1038" y="550737"/>
                  <a:pt x="53" y="541867"/>
                </a:cubicBezTo>
                <a:cubicBezTo>
                  <a:pt x="-440" y="537432"/>
                  <a:pt x="2570" y="533286"/>
                  <a:pt x="4286" y="529167"/>
                </a:cubicBezTo>
                <a:cubicBezTo>
                  <a:pt x="9631" y="516338"/>
                  <a:pt x="15575" y="503767"/>
                  <a:pt x="21219" y="491067"/>
                </a:cubicBezTo>
                <a:cubicBezTo>
                  <a:pt x="31534" y="439500"/>
                  <a:pt x="17807" y="503577"/>
                  <a:pt x="33919" y="444500"/>
                </a:cubicBezTo>
                <a:cubicBezTo>
                  <a:pt x="35812" y="437558"/>
                  <a:pt x="34659" y="429624"/>
                  <a:pt x="38153" y="423334"/>
                </a:cubicBezTo>
                <a:cubicBezTo>
                  <a:pt x="42030" y="416356"/>
                  <a:pt x="49830" y="412408"/>
                  <a:pt x="55086" y="406400"/>
                </a:cubicBezTo>
                <a:cubicBezTo>
                  <a:pt x="59732" y="401090"/>
                  <a:pt x="64047" y="395450"/>
                  <a:pt x="67786" y="389467"/>
                </a:cubicBezTo>
                <a:cubicBezTo>
                  <a:pt x="71131" y="384116"/>
                  <a:pt x="72908" y="377885"/>
                  <a:pt x="76253" y="372534"/>
                </a:cubicBezTo>
                <a:cubicBezTo>
                  <a:pt x="88888" y="352319"/>
                  <a:pt x="87067" y="359309"/>
                  <a:pt x="101653" y="342900"/>
                </a:cubicBezTo>
                <a:cubicBezTo>
                  <a:pt x="106503" y="337443"/>
                  <a:pt x="125971" y="311961"/>
                  <a:pt x="135519" y="304800"/>
                </a:cubicBezTo>
                <a:cubicBezTo>
                  <a:pt x="142102" y="299863"/>
                  <a:pt x="149630" y="296333"/>
                  <a:pt x="156686" y="292100"/>
                </a:cubicBezTo>
                <a:cubicBezTo>
                  <a:pt x="162330" y="283633"/>
                  <a:pt x="164893" y="271935"/>
                  <a:pt x="173619" y="266700"/>
                </a:cubicBezTo>
                <a:cubicBezTo>
                  <a:pt x="197371" y="252449"/>
                  <a:pt x="197661" y="253750"/>
                  <a:pt x="220186" y="232834"/>
                </a:cubicBezTo>
                <a:cubicBezTo>
                  <a:pt x="231885" y="221971"/>
                  <a:pt x="240769" y="207823"/>
                  <a:pt x="254053" y="198967"/>
                </a:cubicBezTo>
                <a:cubicBezTo>
                  <a:pt x="282655" y="179899"/>
                  <a:pt x="247376" y="202305"/>
                  <a:pt x="296386" y="177800"/>
                </a:cubicBezTo>
                <a:cubicBezTo>
                  <a:pt x="339135" y="156426"/>
                  <a:pt x="297792" y="172942"/>
                  <a:pt x="334486" y="156634"/>
                </a:cubicBezTo>
                <a:cubicBezTo>
                  <a:pt x="354127" y="147905"/>
                  <a:pt x="375870" y="143157"/>
                  <a:pt x="393753" y="131234"/>
                </a:cubicBezTo>
                <a:cubicBezTo>
                  <a:pt x="411647" y="119305"/>
                  <a:pt x="409693" y="119493"/>
                  <a:pt x="436086" y="110067"/>
                </a:cubicBezTo>
                <a:cubicBezTo>
                  <a:pt x="445760" y="106612"/>
                  <a:pt x="455879" y="104552"/>
                  <a:pt x="465719" y="101600"/>
                </a:cubicBezTo>
                <a:cubicBezTo>
                  <a:pt x="469993" y="100318"/>
                  <a:pt x="474056" y="98302"/>
                  <a:pt x="478419" y="97367"/>
                </a:cubicBezTo>
                <a:cubicBezTo>
                  <a:pt x="493846" y="94061"/>
                  <a:pt x="509464" y="91722"/>
                  <a:pt x="524986" y="88900"/>
                </a:cubicBezTo>
                <a:cubicBezTo>
                  <a:pt x="533453" y="83256"/>
                  <a:pt x="540683" y="75031"/>
                  <a:pt x="550386" y="71967"/>
                </a:cubicBezTo>
                <a:cubicBezTo>
                  <a:pt x="568085" y="66378"/>
                  <a:pt x="587141" y="66725"/>
                  <a:pt x="605419" y="63500"/>
                </a:cubicBezTo>
                <a:cubicBezTo>
                  <a:pt x="611149" y="62489"/>
                  <a:pt x="616684" y="60575"/>
                  <a:pt x="622353" y="59267"/>
                </a:cubicBezTo>
                <a:lnTo>
                  <a:pt x="660453" y="50800"/>
                </a:lnTo>
                <a:cubicBezTo>
                  <a:pt x="728980" y="16537"/>
                  <a:pt x="626857" y="64635"/>
                  <a:pt x="778986" y="21167"/>
                </a:cubicBezTo>
                <a:cubicBezTo>
                  <a:pt x="836059" y="4860"/>
                  <a:pt x="798460" y="14224"/>
                  <a:pt x="893286" y="0"/>
                </a:cubicBezTo>
                <a:lnTo>
                  <a:pt x="1612953" y="8467"/>
                </a:lnTo>
                <a:cubicBezTo>
                  <a:pt x="1647057" y="9193"/>
                  <a:pt x="1695850" y="17176"/>
                  <a:pt x="1731486" y="25400"/>
                </a:cubicBezTo>
                <a:cubicBezTo>
                  <a:pt x="1740083" y="27384"/>
                  <a:pt x="1759307" y="35901"/>
                  <a:pt x="1765353" y="38100"/>
                </a:cubicBezTo>
                <a:cubicBezTo>
                  <a:pt x="1773740" y="41150"/>
                  <a:pt x="1781903" y="45413"/>
                  <a:pt x="1790753" y="46567"/>
                </a:cubicBezTo>
                <a:cubicBezTo>
                  <a:pt x="1814581" y="49675"/>
                  <a:pt x="1838730" y="49389"/>
                  <a:pt x="1862719" y="50800"/>
                </a:cubicBezTo>
                <a:cubicBezTo>
                  <a:pt x="1913519" y="60678"/>
                  <a:pt x="1963447" y="77564"/>
                  <a:pt x="2015119" y="80434"/>
                </a:cubicBezTo>
                <a:cubicBezTo>
                  <a:pt x="2118237" y="86162"/>
                  <a:pt x="2066020" y="82004"/>
                  <a:pt x="2171753" y="93134"/>
                </a:cubicBezTo>
                <a:cubicBezTo>
                  <a:pt x="2222521" y="104416"/>
                  <a:pt x="2253301" y="113014"/>
                  <a:pt x="2302986" y="118534"/>
                </a:cubicBezTo>
                <a:cubicBezTo>
                  <a:pt x="2335365" y="122132"/>
                  <a:pt x="2367897" y="124178"/>
                  <a:pt x="2400353" y="127000"/>
                </a:cubicBezTo>
                <a:cubicBezTo>
                  <a:pt x="2491214" y="149717"/>
                  <a:pt x="2368834" y="120516"/>
                  <a:pt x="2565453" y="152400"/>
                </a:cubicBezTo>
                <a:cubicBezTo>
                  <a:pt x="2574263" y="153829"/>
                  <a:pt x="2581980" y="159908"/>
                  <a:pt x="2590853" y="160867"/>
                </a:cubicBezTo>
                <a:cubicBezTo>
                  <a:pt x="2634434" y="165579"/>
                  <a:pt x="2678342" y="166512"/>
                  <a:pt x="2722086" y="169334"/>
                </a:cubicBezTo>
                <a:lnTo>
                  <a:pt x="2925286" y="194734"/>
                </a:lnTo>
                <a:cubicBezTo>
                  <a:pt x="2954919" y="198967"/>
                  <a:pt x="2984317" y="205462"/>
                  <a:pt x="3014186" y="207434"/>
                </a:cubicBezTo>
                <a:cubicBezTo>
                  <a:pt x="3134002" y="215346"/>
                  <a:pt x="3254075" y="218723"/>
                  <a:pt x="3374019" y="224367"/>
                </a:cubicBezTo>
                <a:cubicBezTo>
                  <a:pt x="3451955" y="259793"/>
                  <a:pt x="3398137" y="241505"/>
                  <a:pt x="3513719" y="254000"/>
                </a:cubicBezTo>
                <a:cubicBezTo>
                  <a:pt x="3534949" y="256295"/>
                  <a:pt x="3556020" y="259897"/>
                  <a:pt x="3577219" y="262467"/>
                </a:cubicBezTo>
                <a:cubicBezTo>
                  <a:pt x="3602590" y="265542"/>
                  <a:pt x="3628019" y="268112"/>
                  <a:pt x="3653419" y="270934"/>
                </a:cubicBezTo>
                <a:cubicBezTo>
                  <a:pt x="3765199" y="308193"/>
                  <a:pt x="3675667" y="284178"/>
                  <a:pt x="3835453" y="300567"/>
                </a:cubicBezTo>
                <a:cubicBezTo>
                  <a:pt x="3872243" y="304340"/>
                  <a:pt x="3899410" y="316063"/>
                  <a:pt x="3937053" y="317500"/>
                </a:cubicBezTo>
                <a:cubicBezTo>
                  <a:pt x="4103497" y="323853"/>
                  <a:pt x="4270075" y="325967"/>
                  <a:pt x="4436586" y="330200"/>
                </a:cubicBezTo>
                <a:cubicBezTo>
                  <a:pt x="4459105" y="334704"/>
                  <a:pt x="4500211" y="341547"/>
                  <a:pt x="4521253" y="351367"/>
                </a:cubicBezTo>
                <a:cubicBezTo>
                  <a:pt x="4598053" y="387206"/>
                  <a:pt x="4473706" y="351121"/>
                  <a:pt x="4576286" y="376767"/>
                </a:cubicBezTo>
                <a:cubicBezTo>
                  <a:pt x="4580519" y="379589"/>
                  <a:pt x="4584159" y="383625"/>
                  <a:pt x="4588986" y="385234"/>
                </a:cubicBezTo>
                <a:cubicBezTo>
                  <a:pt x="4625166" y="397294"/>
                  <a:pt x="4603509" y="380456"/>
                  <a:pt x="4635553" y="397934"/>
                </a:cubicBezTo>
                <a:cubicBezTo>
                  <a:pt x="4644486" y="402807"/>
                  <a:pt x="4652228" y="409632"/>
                  <a:pt x="4660953" y="414867"/>
                </a:cubicBezTo>
                <a:cubicBezTo>
                  <a:pt x="4676767" y="424355"/>
                  <a:pt x="4677593" y="423261"/>
                  <a:pt x="4694819" y="427567"/>
                </a:cubicBezTo>
                <a:cubicBezTo>
                  <a:pt x="4710702" y="443450"/>
                  <a:pt x="4711560" y="446536"/>
                  <a:pt x="4737153" y="457200"/>
                </a:cubicBezTo>
                <a:cubicBezTo>
                  <a:pt x="4743795" y="459967"/>
                  <a:pt x="4751264" y="460023"/>
                  <a:pt x="4758319" y="461434"/>
                </a:cubicBezTo>
                <a:cubicBezTo>
                  <a:pt x="4805565" y="499230"/>
                  <a:pt x="4752039" y="460410"/>
                  <a:pt x="4804886" y="486834"/>
                </a:cubicBezTo>
                <a:cubicBezTo>
                  <a:pt x="4811197" y="489989"/>
                  <a:pt x="4816039" y="495488"/>
                  <a:pt x="4821819" y="499534"/>
                </a:cubicBezTo>
                <a:cubicBezTo>
                  <a:pt x="4830155" y="505369"/>
                  <a:pt x="4838906" y="510599"/>
                  <a:pt x="4847219" y="516467"/>
                </a:cubicBezTo>
                <a:cubicBezTo>
                  <a:pt x="4900276" y="553919"/>
                  <a:pt x="4874908" y="544042"/>
                  <a:pt x="4906486" y="554567"/>
                </a:cubicBezTo>
                <a:cubicBezTo>
                  <a:pt x="4945342" y="593423"/>
                  <a:pt x="4930774" y="575662"/>
                  <a:pt x="4953053" y="605367"/>
                </a:cubicBezTo>
                <a:cubicBezTo>
                  <a:pt x="4954464" y="609600"/>
                  <a:pt x="4955290" y="614076"/>
                  <a:pt x="4957286" y="618067"/>
                </a:cubicBezTo>
                <a:cubicBezTo>
                  <a:pt x="4959561" y="622618"/>
                  <a:pt x="4963687" y="626118"/>
                  <a:pt x="4965753" y="630767"/>
                </a:cubicBezTo>
                <a:cubicBezTo>
                  <a:pt x="4985904" y="676107"/>
                  <a:pt x="4963524" y="640125"/>
                  <a:pt x="4982686" y="668867"/>
                </a:cubicBezTo>
                <a:cubicBezTo>
                  <a:pt x="4981275" y="757767"/>
                  <a:pt x="4983599" y="846805"/>
                  <a:pt x="4978453" y="935567"/>
                </a:cubicBezTo>
                <a:cubicBezTo>
                  <a:pt x="4977905" y="945017"/>
                  <a:pt x="4968747" y="951987"/>
                  <a:pt x="4965753" y="960967"/>
                </a:cubicBezTo>
                <a:cubicBezTo>
                  <a:pt x="4963039" y="969110"/>
                  <a:pt x="4963202" y="977950"/>
                  <a:pt x="4961519" y="986367"/>
                </a:cubicBezTo>
                <a:cubicBezTo>
                  <a:pt x="4958968" y="999124"/>
                  <a:pt x="4957429" y="1012215"/>
                  <a:pt x="4953053" y="1024467"/>
                </a:cubicBezTo>
                <a:cubicBezTo>
                  <a:pt x="4951088" y="1029968"/>
                  <a:pt x="4936660" y="1051173"/>
                  <a:pt x="4931886" y="1058334"/>
                </a:cubicBezTo>
                <a:cubicBezTo>
                  <a:pt x="4930475" y="1062567"/>
                  <a:pt x="4928879" y="1066743"/>
                  <a:pt x="4927653" y="1071034"/>
                </a:cubicBezTo>
                <a:cubicBezTo>
                  <a:pt x="4926055" y="1076628"/>
                  <a:pt x="4925259" y="1082447"/>
                  <a:pt x="4923419" y="1087967"/>
                </a:cubicBezTo>
                <a:cubicBezTo>
                  <a:pt x="4921016" y="1095176"/>
                  <a:pt x="4917621" y="1102019"/>
                  <a:pt x="4914953" y="1109134"/>
                </a:cubicBezTo>
                <a:cubicBezTo>
                  <a:pt x="4913386" y="1113312"/>
                  <a:pt x="4912933" y="1117960"/>
                  <a:pt x="4910719" y="1121834"/>
                </a:cubicBezTo>
                <a:cubicBezTo>
                  <a:pt x="4907218" y="1127960"/>
                  <a:pt x="4901758" y="1132784"/>
                  <a:pt x="4898019" y="1138767"/>
                </a:cubicBezTo>
                <a:cubicBezTo>
                  <a:pt x="4894674" y="1144118"/>
                  <a:pt x="4892618" y="1150184"/>
                  <a:pt x="4889553" y="1155700"/>
                </a:cubicBezTo>
                <a:cubicBezTo>
                  <a:pt x="4885557" y="1162893"/>
                  <a:pt x="4881214" y="1169889"/>
                  <a:pt x="4876853" y="1176867"/>
                </a:cubicBezTo>
                <a:cubicBezTo>
                  <a:pt x="4874156" y="1181182"/>
                  <a:pt x="4870910" y="1185150"/>
                  <a:pt x="4868386" y="1189567"/>
                </a:cubicBezTo>
                <a:cubicBezTo>
                  <a:pt x="4849956" y="1221818"/>
                  <a:pt x="4873124" y="1193294"/>
                  <a:pt x="4834519" y="1231900"/>
                </a:cubicBezTo>
                <a:cubicBezTo>
                  <a:pt x="4814430" y="1251990"/>
                  <a:pt x="4825160" y="1246310"/>
                  <a:pt x="4804886" y="1253067"/>
                </a:cubicBezTo>
                <a:cubicBezTo>
                  <a:pt x="4756658" y="1286826"/>
                  <a:pt x="4779443" y="1279322"/>
                  <a:pt x="4741386" y="1286934"/>
                </a:cubicBezTo>
                <a:cubicBezTo>
                  <a:pt x="4737153" y="1289756"/>
                  <a:pt x="4733237" y="1293125"/>
                  <a:pt x="4728686" y="1295400"/>
                </a:cubicBezTo>
                <a:cubicBezTo>
                  <a:pt x="4718557" y="1300464"/>
                  <a:pt x="4705814" y="1304435"/>
                  <a:pt x="4694819" y="1308100"/>
                </a:cubicBezTo>
                <a:cubicBezTo>
                  <a:pt x="4690586" y="1310922"/>
                  <a:pt x="4686670" y="1314292"/>
                  <a:pt x="4682119" y="1316567"/>
                </a:cubicBezTo>
                <a:cubicBezTo>
                  <a:pt x="4678128" y="1318563"/>
                  <a:pt x="4673748" y="1319718"/>
                  <a:pt x="4669419" y="1320800"/>
                </a:cubicBezTo>
                <a:cubicBezTo>
                  <a:pt x="4610092" y="1335632"/>
                  <a:pt x="4652628" y="1324158"/>
                  <a:pt x="4605919" y="1333500"/>
                </a:cubicBezTo>
                <a:cubicBezTo>
                  <a:pt x="4553585" y="1343967"/>
                  <a:pt x="4625947" y="1330032"/>
                  <a:pt x="4572053" y="1346200"/>
                </a:cubicBezTo>
                <a:cubicBezTo>
                  <a:pt x="4563832" y="1348666"/>
                  <a:pt x="4555120" y="1349023"/>
                  <a:pt x="4546653" y="1350434"/>
                </a:cubicBezTo>
                <a:cubicBezTo>
                  <a:pt x="4525486" y="1347612"/>
                  <a:pt x="4504216" y="1345478"/>
                  <a:pt x="4483153" y="1341967"/>
                </a:cubicBezTo>
                <a:cubicBezTo>
                  <a:pt x="4454359" y="1337168"/>
                  <a:pt x="4487013" y="1339020"/>
                  <a:pt x="4457753" y="1329267"/>
                </a:cubicBezTo>
                <a:cubicBezTo>
                  <a:pt x="4449610" y="1326553"/>
                  <a:pt x="4440820" y="1326445"/>
                  <a:pt x="4432353" y="1325034"/>
                </a:cubicBezTo>
                <a:cubicBezTo>
                  <a:pt x="4422553" y="1321767"/>
                  <a:pt x="4386525" y="1310587"/>
                  <a:pt x="4373086" y="1303867"/>
                </a:cubicBezTo>
                <a:cubicBezTo>
                  <a:pt x="4368535" y="1301592"/>
                  <a:pt x="4365213" y="1297009"/>
                  <a:pt x="4360386" y="1295400"/>
                </a:cubicBezTo>
                <a:cubicBezTo>
                  <a:pt x="4352243" y="1292686"/>
                  <a:pt x="4343453" y="1292578"/>
                  <a:pt x="4334986" y="1291167"/>
                </a:cubicBezTo>
                <a:cubicBezTo>
                  <a:pt x="4325108" y="1286934"/>
                  <a:pt x="4315548" y="1281865"/>
                  <a:pt x="4305353" y="1278467"/>
                </a:cubicBezTo>
                <a:cubicBezTo>
                  <a:pt x="4298527" y="1276192"/>
                  <a:pt x="4291012" y="1276509"/>
                  <a:pt x="4284186" y="1274234"/>
                </a:cubicBezTo>
                <a:cubicBezTo>
                  <a:pt x="4278199" y="1272238"/>
                  <a:pt x="4273402" y="1267186"/>
                  <a:pt x="4267253" y="1265767"/>
                </a:cubicBezTo>
                <a:cubicBezTo>
                  <a:pt x="4254802" y="1262894"/>
                  <a:pt x="4241853" y="1262945"/>
                  <a:pt x="4229153" y="1261534"/>
                </a:cubicBezTo>
                <a:cubicBezTo>
                  <a:pt x="4207928" y="1250921"/>
                  <a:pt x="4201271" y="1246097"/>
                  <a:pt x="4178353" y="1240367"/>
                </a:cubicBezTo>
                <a:cubicBezTo>
                  <a:pt x="4170026" y="1238285"/>
                  <a:pt x="4161280" y="1238216"/>
                  <a:pt x="4152953" y="1236134"/>
                </a:cubicBezTo>
                <a:cubicBezTo>
                  <a:pt x="4127378" y="1229740"/>
                  <a:pt x="4101229" y="1224758"/>
                  <a:pt x="4076753" y="1214967"/>
                </a:cubicBezTo>
                <a:cubicBezTo>
                  <a:pt x="4069697" y="1212145"/>
                  <a:pt x="4063038" y="1207990"/>
                  <a:pt x="4055586" y="1206500"/>
                </a:cubicBezTo>
                <a:cubicBezTo>
                  <a:pt x="4041680" y="1203719"/>
                  <a:pt x="4027364" y="1203678"/>
                  <a:pt x="4013253" y="1202267"/>
                </a:cubicBezTo>
                <a:cubicBezTo>
                  <a:pt x="3988320" y="1189800"/>
                  <a:pt x="3984523" y="1187093"/>
                  <a:pt x="3949753" y="1176867"/>
                </a:cubicBezTo>
                <a:cubicBezTo>
                  <a:pt x="3941440" y="1174422"/>
                  <a:pt x="3901544" y="1169863"/>
                  <a:pt x="3894719" y="1168400"/>
                </a:cubicBezTo>
                <a:cubicBezTo>
                  <a:pt x="3823676" y="1153177"/>
                  <a:pt x="3916794" y="1164244"/>
                  <a:pt x="3814286" y="1155700"/>
                </a:cubicBezTo>
                <a:cubicBezTo>
                  <a:pt x="3810053" y="1152878"/>
                  <a:pt x="3806620" y="1147974"/>
                  <a:pt x="3801586" y="1147234"/>
                </a:cubicBezTo>
                <a:cubicBezTo>
                  <a:pt x="3758105" y="1140840"/>
                  <a:pt x="3670353" y="1134534"/>
                  <a:pt x="3670353" y="1134534"/>
                </a:cubicBezTo>
                <a:lnTo>
                  <a:pt x="3352853" y="1138767"/>
                </a:lnTo>
                <a:cubicBezTo>
                  <a:pt x="3348392" y="1138881"/>
                  <a:pt x="3344501" y="1141997"/>
                  <a:pt x="3340153" y="1143000"/>
                </a:cubicBezTo>
                <a:cubicBezTo>
                  <a:pt x="3326131" y="1146236"/>
                  <a:pt x="3312051" y="1149332"/>
                  <a:pt x="3297819" y="1151467"/>
                </a:cubicBezTo>
                <a:cubicBezTo>
                  <a:pt x="3283795" y="1153571"/>
                  <a:pt x="3269525" y="1153694"/>
                  <a:pt x="3255486" y="1155700"/>
                </a:cubicBezTo>
                <a:cubicBezTo>
                  <a:pt x="3071737" y="1181950"/>
                  <a:pt x="3315423" y="1150855"/>
                  <a:pt x="3175053" y="1168400"/>
                </a:cubicBezTo>
                <a:cubicBezTo>
                  <a:pt x="3163764" y="1172633"/>
                  <a:pt x="3152694" y="1177504"/>
                  <a:pt x="3141186" y="1181100"/>
                </a:cubicBezTo>
                <a:cubicBezTo>
                  <a:pt x="3117072" y="1188636"/>
                  <a:pt x="3105461" y="1189877"/>
                  <a:pt x="3081919" y="1193800"/>
                </a:cubicBezTo>
                <a:cubicBezTo>
                  <a:pt x="3076275" y="1196622"/>
                  <a:pt x="3070502" y="1199202"/>
                  <a:pt x="3064986" y="1202267"/>
                </a:cubicBezTo>
                <a:cubicBezTo>
                  <a:pt x="3057793" y="1206263"/>
                  <a:pt x="3051683" y="1212547"/>
                  <a:pt x="3043819" y="1214967"/>
                </a:cubicBezTo>
                <a:cubicBezTo>
                  <a:pt x="3032946" y="1218313"/>
                  <a:pt x="3021242" y="1217789"/>
                  <a:pt x="3009953" y="1219200"/>
                </a:cubicBezTo>
                <a:cubicBezTo>
                  <a:pt x="3000075" y="1222022"/>
                  <a:pt x="2990393" y="1225652"/>
                  <a:pt x="2980319" y="1227667"/>
                </a:cubicBezTo>
                <a:cubicBezTo>
                  <a:pt x="2969163" y="1229898"/>
                  <a:pt x="2957392" y="1228775"/>
                  <a:pt x="2946453" y="1231900"/>
                </a:cubicBezTo>
                <a:cubicBezTo>
                  <a:pt x="2937351" y="1234500"/>
                  <a:pt x="2929888" y="1241202"/>
                  <a:pt x="2921053" y="1244600"/>
                </a:cubicBezTo>
                <a:cubicBezTo>
                  <a:pt x="2894290" y="1254893"/>
                  <a:pt x="2882776" y="1254027"/>
                  <a:pt x="2853319" y="1257300"/>
                </a:cubicBezTo>
                <a:cubicBezTo>
                  <a:pt x="2775205" y="1285706"/>
                  <a:pt x="2839102" y="1267192"/>
                  <a:pt x="2751719" y="1278467"/>
                </a:cubicBezTo>
                <a:cubicBezTo>
                  <a:pt x="2726180" y="1281762"/>
                  <a:pt x="2675519" y="1291167"/>
                  <a:pt x="2675519" y="1291167"/>
                </a:cubicBezTo>
                <a:cubicBezTo>
                  <a:pt x="2662819" y="1295400"/>
                  <a:pt x="2648558" y="1296441"/>
                  <a:pt x="2637419" y="1303867"/>
                </a:cubicBezTo>
                <a:cubicBezTo>
                  <a:pt x="2633186" y="1306689"/>
                  <a:pt x="2629628" y="1310995"/>
                  <a:pt x="2624719" y="1312334"/>
                </a:cubicBezTo>
                <a:cubicBezTo>
                  <a:pt x="2613743" y="1315327"/>
                  <a:pt x="2602142" y="1315156"/>
                  <a:pt x="2590853" y="1316567"/>
                </a:cubicBezTo>
                <a:cubicBezTo>
                  <a:pt x="2582386" y="1319389"/>
                  <a:pt x="2574111" y="1322869"/>
                  <a:pt x="2565453" y="1325034"/>
                </a:cubicBezTo>
                <a:cubicBezTo>
                  <a:pt x="2557126" y="1327116"/>
                  <a:pt x="2547897" y="1325781"/>
                  <a:pt x="2540053" y="1329267"/>
                </a:cubicBezTo>
                <a:cubicBezTo>
                  <a:pt x="2534582" y="1331698"/>
                  <a:pt x="2532586" y="1339059"/>
                  <a:pt x="2527353" y="1341967"/>
                </a:cubicBezTo>
                <a:cubicBezTo>
                  <a:pt x="2519551" y="1346301"/>
                  <a:pt x="2510635" y="1348367"/>
                  <a:pt x="2501953" y="1350434"/>
                </a:cubicBezTo>
                <a:cubicBezTo>
                  <a:pt x="2480954" y="1355434"/>
                  <a:pt x="2438453" y="1363134"/>
                  <a:pt x="2438453" y="1363134"/>
                </a:cubicBezTo>
                <a:cubicBezTo>
                  <a:pt x="2434220" y="1367367"/>
                  <a:pt x="2431433" y="1373941"/>
                  <a:pt x="2425753" y="1375834"/>
                </a:cubicBezTo>
                <a:cubicBezTo>
                  <a:pt x="2409467" y="1381262"/>
                  <a:pt x="2374953" y="1384300"/>
                  <a:pt x="2374953" y="1384300"/>
                </a:cubicBezTo>
                <a:cubicBezTo>
                  <a:pt x="2366486" y="1387122"/>
                  <a:pt x="2358163" y="1390419"/>
                  <a:pt x="2349553" y="1392767"/>
                </a:cubicBezTo>
                <a:cubicBezTo>
                  <a:pt x="2342611" y="1394660"/>
                  <a:pt x="2335123" y="1394474"/>
                  <a:pt x="2328386" y="1397000"/>
                </a:cubicBezTo>
                <a:cubicBezTo>
                  <a:pt x="2323622" y="1398786"/>
                  <a:pt x="2320450" y="1403681"/>
                  <a:pt x="2315686" y="1405467"/>
                </a:cubicBezTo>
                <a:cubicBezTo>
                  <a:pt x="2308949" y="1407993"/>
                  <a:pt x="2301575" y="1408289"/>
                  <a:pt x="2294519" y="1409700"/>
                </a:cubicBezTo>
                <a:cubicBezTo>
                  <a:pt x="2283449" y="1423538"/>
                  <a:pt x="2277612" y="1432432"/>
                  <a:pt x="2264886" y="1443567"/>
                </a:cubicBezTo>
                <a:cubicBezTo>
                  <a:pt x="2258086" y="1449517"/>
                  <a:pt x="2250108" y="1454111"/>
                  <a:pt x="2243719" y="1460500"/>
                </a:cubicBezTo>
                <a:cubicBezTo>
                  <a:pt x="2220331" y="1483888"/>
                  <a:pt x="2243798" y="1474239"/>
                  <a:pt x="2214086" y="1481667"/>
                </a:cubicBezTo>
                <a:cubicBezTo>
                  <a:pt x="2206949" y="1510216"/>
                  <a:pt x="2213967" y="1494486"/>
                  <a:pt x="2184453" y="1524000"/>
                </a:cubicBezTo>
                <a:lnTo>
                  <a:pt x="2184453" y="1524000"/>
                </a:lnTo>
                <a:cubicBezTo>
                  <a:pt x="2181631" y="1529645"/>
                  <a:pt x="2178472" y="1535133"/>
                  <a:pt x="2175986" y="1540934"/>
                </a:cubicBezTo>
                <a:cubicBezTo>
                  <a:pt x="2170821" y="1552986"/>
                  <a:pt x="2173457" y="1556163"/>
                  <a:pt x="2163286" y="1566334"/>
                </a:cubicBezTo>
                <a:cubicBezTo>
                  <a:pt x="2158297" y="1571323"/>
                  <a:pt x="2151997" y="1574801"/>
                  <a:pt x="2146353" y="1579034"/>
                </a:cubicBezTo>
                <a:cubicBezTo>
                  <a:pt x="2143531" y="1586089"/>
                  <a:pt x="2142751" y="1594362"/>
                  <a:pt x="2137886" y="1600200"/>
                </a:cubicBezTo>
                <a:cubicBezTo>
                  <a:pt x="2135029" y="1603628"/>
                  <a:pt x="2128708" y="1601694"/>
                  <a:pt x="2125186" y="1604434"/>
                </a:cubicBezTo>
                <a:cubicBezTo>
                  <a:pt x="2115735" y="1611785"/>
                  <a:pt x="2109365" y="1622650"/>
                  <a:pt x="2099786" y="1629834"/>
                </a:cubicBezTo>
                <a:cubicBezTo>
                  <a:pt x="2094142" y="1634067"/>
                  <a:pt x="2088210" y="1637942"/>
                  <a:pt x="2082853" y="1642534"/>
                </a:cubicBezTo>
                <a:cubicBezTo>
                  <a:pt x="2078307" y="1646430"/>
                  <a:pt x="2075134" y="1651913"/>
                  <a:pt x="2070153" y="1655234"/>
                </a:cubicBezTo>
                <a:cubicBezTo>
                  <a:pt x="2066440" y="1657709"/>
                  <a:pt x="2061531" y="1657655"/>
                  <a:pt x="2057453" y="1659467"/>
                </a:cubicBezTo>
                <a:cubicBezTo>
                  <a:pt x="2048803" y="1663311"/>
                  <a:pt x="2039929" y="1666916"/>
                  <a:pt x="2032053" y="1672167"/>
                </a:cubicBezTo>
                <a:cubicBezTo>
                  <a:pt x="2027072" y="1675488"/>
                  <a:pt x="2023899" y="1680971"/>
                  <a:pt x="2019353" y="1684867"/>
                </a:cubicBezTo>
                <a:cubicBezTo>
                  <a:pt x="2017672" y="1686308"/>
                  <a:pt x="1994356" y="1703973"/>
                  <a:pt x="1989719" y="1706034"/>
                </a:cubicBezTo>
                <a:cubicBezTo>
                  <a:pt x="1973384" y="1713294"/>
                  <a:pt x="1961658" y="1712773"/>
                  <a:pt x="1947386" y="1722967"/>
                </a:cubicBezTo>
                <a:cubicBezTo>
                  <a:pt x="1916678" y="1744902"/>
                  <a:pt x="1958098" y="1738052"/>
                  <a:pt x="1892353" y="1756834"/>
                </a:cubicBezTo>
                <a:cubicBezTo>
                  <a:pt x="1882475" y="1759656"/>
                  <a:pt x="1872257" y="1761485"/>
                  <a:pt x="1862719" y="1765300"/>
                </a:cubicBezTo>
                <a:cubicBezTo>
                  <a:pt x="1851000" y="1769987"/>
                  <a:pt x="1840454" y="1777262"/>
                  <a:pt x="1828853" y="1782234"/>
                </a:cubicBezTo>
                <a:cubicBezTo>
                  <a:pt x="1820650" y="1785750"/>
                  <a:pt x="1811739" y="1787386"/>
                  <a:pt x="1803453" y="1790700"/>
                </a:cubicBezTo>
                <a:cubicBezTo>
                  <a:pt x="1797593" y="1793044"/>
                  <a:pt x="1792662" y="1797722"/>
                  <a:pt x="1786519" y="1799167"/>
                </a:cubicBezTo>
                <a:cubicBezTo>
                  <a:pt x="1768452" y="1803418"/>
                  <a:pt x="1749830" y="1804812"/>
                  <a:pt x="1731486" y="1807634"/>
                </a:cubicBezTo>
                <a:cubicBezTo>
                  <a:pt x="1701901" y="1829823"/>
                  <a:pt x="1725578" y="1815700"/>
                  <a:pt x="1676453" y="1828800"/>
                </a:cubicBezTo>
                <a:cubicBezTo>
                  <a:pt x="1622846" y="1843095"/>
                  <a:pt x="1682953" y="1833723"/>
                  <a:pt x="1612953" y="1841500"/>
                </a:cubicBezTo>
                <a:cubicBezTo>
                  <a:pt x="1600253" y="1844322"/>
                  <a:pt x="1587195" y="1845853"/>
                  <a:pt x="1574853" y="1849967"/>
                </a:cubicBezTo>
                <a:cubicBezTo>
                  <a:pt x="1565873" y="1852960"/>
                  <a:pt x="1558703" y="1860656"/>
                  <a:pt x="1549453" y="1862667"/>
                </a:cubicBezTo>
                <a:cubicBezTo>
                  <a:pt x="1505335" y="1872258"/>
                  <a:pt x="1458625" y="1870717"/>
                  <a:pt x="1413986" y="1875367"/>
                </a:cubicBezTo>
                <a:cubicBezTo>
                  <a:pt x="1367331" y="1880227"/>
                  <a:pt x="1320853" y="1886656"/>
                  <a:pt x="1274286" y="1892300"/>
                </a:cubicBezTo>
                <a:lnTo>
                  <a:pt x="537686" y="1888067"/>
                </a:lnTo>
                <a:cubicBezTo>
                  <a:pt x="528763" y="1887918"/>
                  <a:pt x="520604" y="1882835"/>
                  <a:pt x="512286" y="1879600"/>
                </a:cubicBezTo>
                <a:cubicBezTo>
                  <a:pt x="495189" y="1872951"/>
                  <a:pt x="479019" y="1863829"/>
                  <a:pt x="461486" y="1858434"/>
                </a:cubicBezTo>
                <a:cubicBezTo>
                  <a:pt x="436282" y="1850679"/>
                  <a:pt x="402485" y="1849113"/>
                  <a:pt x="376819" y="1837267"/>
                </a:cubicBezTo>
                <a:cubicBezTo>
                  <a:pt x="366490" y="1832500"/>
                  <a:pt x="357064" y="1825978"/>
                  <a:pt x="347186" y="1820334"/>
                </a:cubicBezTo>
                <a:cubicBezTo>
                  <a:pt x="344364" y="1816101"/>
                  <a:pt x="343136" y="1810158"/>
                  <a:pt x="338719" y="1807634"/>
                </a:cubicBezTo>
                <a:cubicBezTo>
                  <a:pt x="298701" y="1784765"/>
                  <a:pt x="333343" y="1819862"/>
                  <a:pt x="304853" y="1794934"/>
                </a:cubicBezTo>
                <a:cubicBezTo>
                  <a:pt x="297344" y="1788363"/>
                  <a:pt x="291509" y="1779961"/>
                  <a:pt x="283686" y="1773767"/>
                </a:cubicBezTo>
                <a:cubicBezTo>
                  <a:pt x="257575" y="1753095"/>
                  <a:pt x="229896" y="1734482"/>
                  <a:pt x="203253" y="1714500"/>
                </a:cubicBezTo>
                <a:cubicBezTo>
                  <a:pt x="179788" y="1696901"/>
                  <a:pt x="186155" y="1703670"/>
                  <a:pt x="173619" y="1684867"/>
                </a:cubicBezTo>
                <a:cubicBezTo>
                  <a:pt x="153135" y="1623411"/>
                  <a:pt x="181466" y="1700108"/>
                  <a:pt x="143986" y="1629834"/>
                </a:cubicBezTo>
                <a:cubicBezTo>
                  <a:pt x="106626" y="1559784"/>
                  <a:pt x="151502" y="1622920"/>
                  <a:pt x="118586" y="1579034"/>
                </a:cubicBezTo>
                <a:lnTo>
                  <a:pt x="105886" y="1540934"/>
                </a:lnTo>
                <a:lnTo>
                  <a:pt x="97419" y="1515534"/>
                </a:lnTo>
                <a:cubicBezTo>
                  <a:pt x="96008" y="1505656"/>
                  <a:pt x="95143" y="1495684"/>
                  <a:pt x="93186" y="1485900"/>
                </a:cubicBezTo>
                <a:cubicBezTo>
                  <a:pt x="89130" y="1465618"/>
                  <a:pt x="83194" y="1450728"/>
                  <a:pt x="80486" y="1430867"/>
                </a:cubicBezTo>
                <a:cubicBezTo>
                  <a:pt x="77222" y="1406934"/>
                  <a:pt x="77339" y="1382461"/>
                  <a:pt x="72019" y="1358900"/>
                </a:cubicBezTo>
                <a:cubicBezTo>
                  <a:pt x="67399" y="1338438"/>
                  <a:pt x="50853" y="1299634"/>
                  <a:pt x="50853" y="1299634"/>
                </a:cubicBezTo>
                <a:cubicBezTo>
                  <a:pt x="25913" y="1108423"/>
                  <a:pt x="36689" y="1234965"/>
                  <a:pt x="50853" y="918634"/>
                </a:cubicBezTo>
                <a:cubicBezTo>
                  <a:pt x="52264" y="855134"/>
                  <a:pt x="55086" y="791650"/>
                  <a:pt x="55086" y="728134"/>
                </a:cubicBezTo>
                <a:cubicBezTo>
                  <a:pt x="55086" y="714235"/>
                  <a:pt x="52010" y="665031"/>
                  <a:pt x="46619" y="643467"/>
                </a:cubicBezTo>
                <a:cubicBezTo>
                  <a:pt x="44454" y="634809"/>
                  <a:pt x="40975" y="626534"/>
                  <a:pt x="38153" y="618067"/>
                </a:cubicBezTo>
                <a:cubicBezTo>
                  <a:pt x="36742" y="608189"/>
                  <a:pt x="36490" y="598075"/>
                  <a:pt x="33919" y="588434"/>
                </a:cubicBezTo>
                <a:cubicBezTo>
                  <a:pt x="28405" y="567756"/>
                  <a:pt x="24120" y="557023"/>
                  <a:pt x="12753" y="541867"/>
                </a:cubicBezTo>
                <a:cubicBezTo>
                  <a:pt x="11556" y="540270"/>
                  <a:pt x="10636" y="567267"/>
                  <a:pt x="8519" y="567267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-3894" y="6167294"/>
            <a:ext cx="786485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Object Management Group. OMG Unified Modeling Language (OMG UML), V 2.5, September 2013. http://www.omg.org/spec/UML/2.5.</a:t>
            </a:r>
          </a:p>
        </p:txBody>
      </p:sp>
      <p:sp>
        <p:nvSpPr>
          <p:cNvPr id="6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3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 DSL: Model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2063552" y="2060848"/>
            <a:ext cx="7390320" cy="33165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063552" y="5011588"/>
            <a:ext cx="728263" cy="365785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8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8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3" name="TextBox 69"/>
          <p:cNvSpPr txBox="1"/>
          <p:nvPr/>
        </p:nvSpPr>
        <p:spPr>
          <a:xfrm>
            <a:off x="2151310" y="2135350"/>
            <a:ext cx="3104681" cy="161582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game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Game |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score = 0;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unique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unique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maze = maze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maze : Maze |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[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tr,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right = tr; down =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tr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 down </a:t>
            </a: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; right =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up = tr;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in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| in : </a:t>
            </a: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&gt;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4" name="Rounded Rectangle 70"/>
          <p:cNvSpPr/>
          <p:nvPr/>
        </p:nvSpPr>
        <p:spPr>
          <a:xfrm>
            <a:off x="7481569" y="2473388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5" name="Rounded Rectangle 71"/>
          <p:cNvSpPr/>
          <p:nvPr/>
        </p:nvSpPr>
        <p:spPr>
          <a:xfrm>
            <a:off x="8461283" y="2473388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6" name="Rounded Rectangle 72"/>
          <p:cNvSpPr/>
          <p:nvPr/>
        </p:nvSpPr>
        <p:spPr>
          <a:xfrm>
            <a:off x="7481569" y="3295523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bl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7" name="Rounded Rectangle 73"/>
          <p:cNvSpPr/>
          <p:nvPr/>
        </p:nvSpPr>
        <p:spPr>
          <a:xfrm>
            <a:off x="8461283" y="3295523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br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98" name="Straight Connector 75"/>
          <p:cNvCxnSpPr>
            <a:stCxn id="94" idx="3"/>
            <a:endCxn id="95" idx="1"/>
          </p:cNvCxnSpPr>
          <p:nvPr/>
        </p:nvCxnSpPr>
        <p:spPr>
          <a:xfrm>
            <a:off x="7841569" y="2653388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76"/>
          <p:cNvCxnSpPr>
            <a:stCxn id="96" idx="3"/>
            <a:endCxn id="97" idx="1"/>
          </p:cNvCxnSpPr>
          <p:nvPr/>
        </p:nvCxnSpPr>
        <p:spPr>
          <a:xfrm>
            <a:off x="7841569" y="3475523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79"/>
          <p:cNvCxnSpPr>
            <a:stCxn id="97" idx="0"/>
            <a:endCxn id="95" idx="2"/>
          </p:cNvCxnSpPr>
          <p:nvPr/>
        </p:nvCxnSpPr>
        <p:spPr>
          <a:xfrm flipV="1">
            <a:off x="8641283" y="2833388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82"/>
          <p:cNvCxnSpPr>
            <a:stCxn id="96" idx="0"/>
            <a:endCxn id="94" idx="2"/>
          </p:cNvCxnSpPr>
          <p:nvPr/>
        </p:nvCxnSpPr>
        <p:spPr>
          <a:xfrm flipV="1">
            <a:off x="7661569" y="2833388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85"/>
          <p:cNvSpPr txBox="1"/>
          <p:nvPr/>
        </p:nvSpPr>
        <p:spPr>
          <a:xfrm>
            <a:off x="8008213" y="2467232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3" name="TextBox 86"/>
          <p:cNvSpPr txBox="1"/>
          <p:nvPr/>
        </p:nvSpPr>
        <p:spPr>
          <a:xfrm>
            <a:off x="8002925" y="3297551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4" name="TextBox 87"/>
          <p:cNvSpPr txBox="1"/>
          <p:nvPr/>
        </p:nvSpPr>
        <p:spPr>
          <a:xfrm>
            <a:off x="7786100" y="3432583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5" name="TextBox 89"/>
          <p:cNvSpPr txBox="1"/>
          <p:nvPr/>
        </p:nvSpPr>
        <p:spPr>
          <a:xfrm>
            <a:off x="7786100" y="2625588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6" name="TextBox 90"/>
          <p:cNvSpPr txBox="1"/>
          <p:nvPr/>
        </p:nvSpPr>
        <p:spPr>
          <a:xfrm>
            <a:off x="7424673" y="2805705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7" name="TextBox 91"/>
          <p:cNvSpPr txBox="1"/>
          <p:nvPr/>
        </p:nvSpPr>
        <p:spPr>
          <a:xfrm>
            <a:off x="8376711" y="2798717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8" name="TextBox 92"/>
          <p:cNvSpPr txBox="1"/>
          <p:nvPr/>
        </p:nvSpPr>
        <p:spPr>
          <a:xfrm>
            <a:off x="7595073" y="3125229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09" name="TextBox 93"/>
          <p:cNvSpPr txBox="1"/>
          <p:nvPr/>
        </p:nvSpPr>
        <p:spPr>
          <a:xfrm>
            <a:off x="8597430" y="3101390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pic>
        <p:nvPicPr>
          <p:cNvPr id="110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172" y="2483040"/>
            <a:ext cx="252000" cy="259983"/>
          </a:xfrm>
          <a:prstGeom prst="rect">
            <a:avLst/>
          </a:prstGeom>
        </p:spPr>
      </p:pic>
      <p:pic>
        <p:nvPicPr>
          <p:cNvPr id="111" name="Picture 9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9026490" y="3424330"/>
            <a:ext cx="252000" cy="231193"/>
          </a:xfrm>
          <a:prstGeom prst="rect">
            <a:avLst/>
          </a:prstGeom>
        </p:spPr>
      </p:pic>
      <p:cxnSp>
        <p:nvCxnSpPr>
          <p:cNvPr id="112" name="Straight Connector 97"/>
          <p:cNvCxnSpPr>
            <a:stCxn id="97" idx="3"/>
            <a:endCxn id="111" idx="1"/>
          </p:cNvCxnSpPr>
          <p:nvPr/>
        </p:nvCxnSpPr>
        <p:spPr>
          <a:xfrm>
            <a:off x="8821283" y="3475523"/>
            <a:ext cx="205207" cy="644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00"/>
          <p:cNvSpPr txBox="1"/>
          <p:nvPr/>
        </p:nvSpPr>
        <p:spPr>
          <a:xfrm>
            <a:off x="8766054" y="3465538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14" name="TextBox 101"/>
          <p:cNvSpPr txBox="1"/>
          <p:nvPr/>
        </p:nvSpPr>
        <p:spPr>
          <a:xfrm>
            <a:off x="7148859" y="2589461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15" name="Straight Connector 102"/>
          <p:cNvCxnSpPr>
            <a:stCxn id="110" idx="3"/>
            <a:endCxn id="94" idx="1"/>
          </p:cNvCxnSpPr>
          <p:nvPr/>
        </p:nvCxnSpPr>
        <p:spPr>
          <a:xfrm>
            <a:off x="7194172" y="2613032"/>
            <a:ext cx="287397" cy="40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6832143" y="2149920"/>
            <a:ext cx="2482183" cy="15668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7" name="Group 108"/>
          <p:cNvGrpSpPr/>
          <p:nvPr/>
        </p:nvGrpSpPr>
        <p:grpSpPr>
          <a:xfrm>
            <a:off x="2980118" y="3899985"/>
            <a:ext cx="757885" cy="559523"/>
            <a:chOff x="333374" y="419100"/>
            <a:chExt cx="863197" cy="559523"/>
          </a:xfrm>
        </p:grpSpPr>
        <p:sp>
          <p:nvSpPr>
            <p:cNvPr id="118" name="Rectangle 117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game:Game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</a:t>
              </a: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core = 0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20" name="Rounded Rectangle 114"/>
          <p:cNvSpPr/>
          <p:nvPr/>
        </p:nvSpPr>
        <p:spPr>
          <a:xfrm>
            <a:off x="6543304" y="2135350"/>
            <a:ext cx="287202" cy="2195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1" name="Rounded Rectangle 115"/>
          <p:cNvSpPr/>
          <p:nvPr/>
        </p:nvSpPr>
        <p:spPr>
          <a:xfrm>
            <a:off x="7588583" y="2185476"/>
            <a:ext cx="969303" cy="213722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SCORE     0</a:t>
            </a:r>
            <a:endParaRPr kumimoji="0" lang="en-GB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22" name="Oval 116"/>
          <p:cNvSpPr/>
          <p:nvPr/>
        </p:nvSpPr>
        <p:spPr>
          <a:xfrm>
            <a:off x="6572505" y="2424418"/>
            <a:ext cx="215900" cy="180925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3" name="Group 117"/>
          <p:cNvGrpSpPr/>
          <p:nvPr/>
        </p:nvGrpSpPr>
        <p:grpSpPr>
          <a:xfrm>
            <a:off x="3411717" y="4544684"/>
            <a:ext cx="924060" cy="559523"/>
            <a:chOff x="333374" y="419100"/>
            <a:chExt cx="863197" cy="559523"/>
          </a:xfrm>
        </p:grpSpPr>
        <p:sp>
          <p:nvSpPr>
            <p:cNvPr id="124" name="Rectangle 123"/>
            <p:cNvSpPr/>
            <p:nvPr/>
          </p:nvSpPr>
          <p:spPr>
            <a:xfrm>
              <a:off x="333375" y="419100"/>
              <a:ext cx="863196" cy="27622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unique:Level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33374" y="695325"/>
              <a:ext cx="863197" cy="2832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id = 1</a:t>
              </a:r>
              <a:endPara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126" name="Rectangle 125"/>
          <p:cNvSpPr/>
          <p:nvPr/>
        </p:nvSpPr>
        <p:spPr>
          <a:xfrm>
            <a:off x="4157520" y="3899985"/>
            <a:ext cx="801442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maze:Maze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27" name="Elbow Connector 123"/>
          <p:cNvCxnSpPr>
            <a:endCxn id="125" idx="1"/>
          </p:cNvCxnSpPr>
          <p:nvPr/>
        </p:nvCxnSpPr>
        <p:spPr>
          <a:xfrm rot="16200000" flipH="1">
            <a:off x="3048265" y="4599106"/>
            <a:ext cx="503050" cy="223853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8" name="TextBox 126"/>
          <p:cNvSpPr txBox="1"/>
          <p:nvPr/>
        </p:nvSpPr>
        <p:spPr>
          <a:xfrm>
            <a:off x="2947361" y="4946881"/>
            <a:ext cx="704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levels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29" name="Straight Connector 127"/>
          <p:cNvCxnSpPr/>
          <p:nvPr/>
        </p:nvCxnSpPr>
        <p:spPr>
          <a:xfrm flipH="1">
            <a:off x="4200044" y="4176357"/>
            <a:ext cx="0" cy="37080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0" name="TextBox 130"/>
          <p:cNvSpPr txBox="1"/>
          <p:nvPr/>
        </p:nvSpPr>
        <p:spPr>
          <a:xfrm>
            <a:off x="3854203" y="4112758"/>
            <a:ext cx="4894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maze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6365599" y="4170054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6368039" y="4652406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786100" y="4166388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tr:Cell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7786100" y="4655209"/>
            <a:ext cx="628516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</a:t>
            </a:r>
            <a:r>
              <a:rPr kumimoji="0" lang="fr-FR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35" name="Straight Connector 135"/>
          <p:cNvCxnSpPr>
            <a:stCxn id="134" idx="1"/>
            <a:endCxn id="132" idx="3"/>
          </p:cNvCxnSpPr>
          <p:nvPr/>
        </p:nvCxnSpPr>
        <p:spPr>
          <a:xfrm flipH="1" flipV="1">
            <a:off x="6996555" y="4790519"/>
            <a:ext cx="789545" cy="2803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6" name="Straight Connector 138"/>
          <p:cNvCxnSpPr>
            <a:stCxn id="133" idx="1"/>
            <a:endCxn id="131" idx="3"/>
          </p:cNvCxnSpPr>
          <p:nvPr/>
        </p:nvCxnSpPr>
        <p:spPr>
          <a:xfrm flipH="1">
            <a:off x="6994115" y="4304501"/>
            <a:ext cx="791985" cy="366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Straight Connector 141"/>
          <p:cNvCxnSpPr>
            <a:stCxn id="133" idx="2"/>
            <a:endCxn id="134" idx="0"/>
          </p:cNvCxnSpPr>
          <p:nvPr/>
        </p:nvCxnSpPr>
        <p:spPr>
          <a:xfrm>
            <a:off x="8100358" y="4442613"/>
            <a:ext cx="0" cy="212596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Straight Connector 144"/>
          <p:cNvCxnSpPr>
            <a:stCxn id="131" idx="2"/>
            <a:endCxn id="132" idx="0"/>
          </p:cNvCxnSpPr>
          <p:nvPr/>
        </p:nvCxnSpPr>
        <p:spPr>
          <a:xfrm>
            <a:off x="6679857" y="4446279"/>
            <a:ext cx="2440" cy="206127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Elbow Connector 147"/>
          <p:cNvCxnSpPr>
            <a:stCxn id="126" idx="3"/>
            <a:endCxn id="131" idx="0"/>
          </p:cNvCxnSpPr>
          <p:nvPr/>
        </p:nvCxnSpPr>
        <p:spPr>
          <a:xfrm>
            <a:off x="4958962" y="4038098"/>
            <a:ext cx="1720895" cy="131956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Elbow Connector 150"/>
          <p:cNvCxnSpPr>
            <a:stCxn id="126" idx="3"/>
            <a:endCxn id="133" idx="0"/>
          </p:cNvCxnSpPr>
          <p:nvPr/>
        </p:nvCxnSpPr>
        <p:spPr>
          <a:xfrm>
            <a:off x="4958962" y="4038098"/>
            <a:ext cx="3141396" cy="128290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1" name="Elbow Connector 153"/>
          <p:cNvCxnSpPr>
            <a:stCxn id="126" idx="3"/>
            <a:endCxn id="134" idx="3"/>
          </p:cNvCxnSpPr>
          <p:nvPr/>
        </p:nvCxnSpPr>
        <p:spPr>
          <a:xfrm>
            <a:off x="4958962" y="4038098"/>
            <a:ext cx="3455654" cy="755224"/>
          </a:xfrm>
          <a:prstGeom prst="bentConnector3">
            <a:avLst>
              <a:gd name="adj1" fmla="val 10661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2" name="Elbow Connector 156"/>
          <p:cNvCxnSpPr>
            <a:stCxn id="126" idx="3"/>
            <a:endCxn id="132" idx="1"/>
          </p:cNvCxnSpPr>
          <p:nvPr/>
        </p:nvCxnSpPr>
        <p:spPr>
          <a:xfrm>
            <a:off x="4958962" y="4038098"/>
            <a:ext cx="1409077" cy="752421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3" name="TextBox 160"/>
          <p:cNvSpPr txBox="1"/>
          <p:nvPr/>
        </p:nvSpPr>
        <p:spPr>
          <a:xfrm>
            <a:off x="5959125" y="473688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4" name="TextBox 161"/>
          <p:cNvSpPr txBox="1"/>
          <p:nvPr/>
        </p:nvSpPr>
        <p:spPr>
          <a:xfrm>
            <a:off x="6623835" y="398958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5" name="TextBox 162"/>
          <p:cNvSpPr txBox="1"/>
          <p:nvPr/>
        </p:nvSpPr>
        <p:spPr>
          <a:xfrm>
            <a:off x="7673496" y="398958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6" name="TextBox 163"/>
          <p:cNvSpPr txBox="1"/>
          <p:nvPr/>
        </p:nvSpPr>
        <p:spPr>
          <a:xfrm>
            <a:off x="8356398" y="473688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7" name="TextBox 164"/>
          <p:cNvSpPr txBox="1"/>
          <p:nvPr/>
        </p:nvSpPr>
        <p:spPr>
          <a:xfrm>
            <a:off x="7397146" y="4258744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8" name="TextBox 165"/>
          <p:cNvSpPr txBox="1"/>
          <p:nvPr/>
        </p:nvSpPr>
        <p:spPr>
          <a:xfrm>
            <a:off x="7397146" y="4736889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49" name="TextBox 166"/>
          <p:cNvSpPr txBox="1"/>
          <p:nvPr/>
        </p:nvSpPr>
        <p:spPr>
          <a:xfrm>
            <a:off x="6932217" y="4600619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0" name="TextBox 167"/>
          <p:cNvSpPr txBox="1"/>
          <p:nvPr/>
        </p:nvSpPr>
        <p:spPr>
          <a:xfrm>
            <a:off x="6932217" y="4154537"/>
            <a:ext cx="4871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left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1" name="TextBox 168"/>
          <p:cNvSpPr txBox="1"/>
          <p:nvPr/>
        </p:nvSpPr>
        <p:spPr>
          <a:xfrm>
            <a:off x="6628801" y="4374079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2" name="TextBox 169"/>
          <p:cNvSpPr txBox="1"/>
          <p:nvPr/>
        </p:nvSpPr>
        <p:spPr>
          <a:xfrm>
            <a:off x="8030252" y="4374079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up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3" name="TextBox 170"/>
          <p:cNvSpPr txBox="1"/>
          <p:nvPr/>
        </p:nvSpPr>
        <p:spPr>
          <a:xfrm>
            <a:off x="6318946" y="4488529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4" name="TextBox 171"/>
          <p:cNvSpPr txBox="1"/>
          <p:nvPr/>
        </p:nvSpPr>
        <p:spPr>
          <a:xfrm>
            <a:off x="7739073" y="4488529"/>
            <a:ext cx="442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down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545554" y="2150354"/>
            <a:ext cx="290307" cy="1566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4655462" y="4258744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pacman:PacMan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57" name="Straight Connector 187"/>
          <p:cNvCxnSpPr/>
          <p:nvPr/>
        </p:nvCxnSpPr>
        <p:spPr>
          <a:xfrm>
            <a:off x="3740573" y="4388596"/>
            <a:ext cx="914889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8" name="TextBox 191"/>
          <p:cNvSpPr txBox="1"/>
          <p:nvPr/>
        </p:nvSpPr>
        <p:spPr>
          <a:xfrm>
            <a:off x="4057591" y="4320403"/>
            <a:ext cx="695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personas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664506" y="4970403"/>
            <a:ext cx="97069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ghost:Ghost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60" name="Elbow Connector 200"/>
          <p:cNvCxnSpPr>
            <a:stCxn id="156" idx="3"/>
            <a:endCxn id="131" idx="1"/>
          </p:cNvCxnSpPr>
          <p:nvPr/>
        </p:nvCxnSpPr>
        <p:spPr>
          <a:xfrm flipV="1">
            <a:off x="5626160" y="4308167"/>
            <a:ext cx="739439" cy="88690"/>
          </a:xfrm>
          <a:prstGeom prst="bentConnector3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1" name="TextBox 201"/>
          <p:cNvSpPr txBox="1"/>
          <p:nvPr/>
        </p:nvSpPr>
        <p:spPr>
          <a:xfrm>
            <a:off x="6136893" y="4133922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62" name="Elbow Connector 203"/>
          <p:cNvCxnSpPr>
            <a:stCxn id="159" idx="3"/>
            <a:endCxn id="134" idx="2"/>
          </p:cNvCxnSpPr>
          <p:nvPr/>
        </p:nvCxnSpPr>
        <p:spPr>
          <a:xfrm flipV="1">
            <a:off x="7635204" y="4931434"/>
            <a:ext cx="465154" cy="177082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3" name="TextBox 205"/>
          <p:cNvSpPr txBox="1"/>
          <p:nvPr/>
        </p:nvSpPr>
        <p:spPr>
          <a:xfrm>
            <a:off x="8014051" y="4875002"/>
            <a:ext cx="326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874538" y="3848243"/>
            <a:ext cx="6038708" cy="14427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654885" y="3505029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TXT</a:t>
            </a:r>
            <a:r>
              <a:rPr kumimoji="0" lang="fr-F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0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0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8711583" y="2149920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Viz</a:t>
            </a:r>
            <a:r>
              <a:rPr kumimoji="0" lang="fr-F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0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0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8312141" y="5041185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OD</a:t>
            </a:r>
            <a:r>
              <a:rPr kumimoji="0" lang="fr-F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</a:t>
            </a:r>
            <a:r>
              <a:rPr kumimoji="0" lang="fr-FR" sz="10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2x2</a:t>
            </a:r>
            <a:endParaRPr kumimoji="0" lang="en-GB" sz="10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14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9336" y="310201"/>
            <a:ext cx="12025336" cy="790787"/>
          </a:xfrm>
        </p:spPr>
        <p:txBody>
          <a:bodyPr/>
          <a:lstStyle/>
          <a:p>
            <a:r>
              <a:rPr lang="fr-BE" sz="4400" dirty="0" err="1">
                <a:latin typeface="Arial" panose="020B0604020202020204" pitchFamily="34" charset="0"/>
                <a:cs typeface="Arial" panose="020B0604020202020204" pitchFamily="34" charset="0"/>
              </a:rPr>
              <a:t>Designing</a:t>
            </a:r>
            <a:r>
              <a:rPr lang="fr-BE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fr-BE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DSL: Transformation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4</a:t>
            </a:r>
            <a:endParaRPr lang="en-US" dirty="0"/>
          </a:p>
        </p:txBody>
      </p:sp>
      <p:grpSp>
        <p:nvGrpSpPr>
          <p:cNvPr id="83" name="Group 21"/>
          <p:cNvGrpSpPr/>
          <p:nvPr/>
        </p:nvGrpSpPr>
        <p:grpSpPr>
          <a:xfrm>
            <a:off x="5567002" y="2857898"/>
            <a:ext cx="2530730" cy="1061829"/>
            <a:chOff x="153789" y="3684618"/>
            <a:chExt cx="2151853" cy="1061829"/>
          </a:xfrm>
        </p:grpSpPr>
        <p:sp>
          <p:nvSpPr>
            <p:cNvPr id="84" name="TextBox 122"/>
            <p:cNvSpPr txBox="1"/>
            <p:nvPr/>
          </p:nvSpPr>
          <p:spPr>
            <a:xfrm>
              <a:off x="153789" y="3684618"/>
              <a:ext cx="2151853" cy="106182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class </a:t>
              </a:r>
              <a:r>
                <a:rPr kumimoji="0" lang="fr-FR" sz="9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PacMan</a:t>
              </a:r>
              <a:r>
                <a:rPr kumimoji="0" lang="fr-F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{</a:t>
              </a:r>
              <a:endParaRPr kumimoji="0" lang="en-GB" sz="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...</a:t>
              </a:r>
              <a:endPara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def</a:t>
              </a:r>
              <a:r>
                <a:rPr kumimoji="0" lang="en-GB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GB" sz="9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boolean</a:t>
              </a:r>
              <a:r>
                <a:rPr kumimoji="0" lang="en-GB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en-GB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moveR</a:t>
              </a:r>
              <a:r>
                <a:rPr kumimoji="0" lang="en-GB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() {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</a:t>
              </a:r>
              <a:r>
                <a:rPr kumimoji="0" lang="fr-F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if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(</a:t>
              </a: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self.in.right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!= </a:t>
              </a: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null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){</a:t>
              </a:r>
              <a:endParaRPr kumimoji="0" lang="fr-F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 self.in </a:t>
              </a:r>
              <a:r>
                <a:rPr kumimoji="0" lang="fr-FR" sz="9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=</a:t>
              </a: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self.in. right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  }</a:t>
              </a:r>
              <a:endPara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}</a:t>
              </a:r>
              <a:endParaRPr kumimoji="0" lang="en-GB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716051" y="4497786"/>
              <a:ext cx="589591" cy="23083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TS</a:t>
              </a:r>
              <a:r>
                <a:rPr kumimoji="0" lang="fr-FR" sz="900" b="0" i="0" u="none" strike="noStrike" kern="1200" cap="none" spc="0" normalizeH="0" baseline="-3000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Xtend</a:t>
              </a:r>
              <a:endParaRPr kumimoji="0" lang="en-GB" sz="9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184" name="Group 19"/>
          <p:cNvGrpSpPr/>
          <p:nvPr/>
        </p:nvGrpSpPr>
        <p:grpSpPr>
          <a:xfrm>
            <a:off x="5567002" y="4473232"/>
            <a:ext cx="2530730" cy="1044000"/>
            <a:chOff x="2342316" y="3696819"/>
            <a:chExt cx="2530730" cy="1044000"/>
          </a:xfrm>
        </p:grpSpPr>
        <p:sp>
          <p:nvSpPr>
            <p:cNvPr id="185" name="Rectangle 184"/>
            <p:cNvSpPr/>
            <p:nvPr/>
          </p:nvSpPr>
          <p:spPr>
            <a:xfrm>
              <a:off x="4271940" y="4509987"/>
              <a:ext cx="601106" cy="23083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TS</a:t>
              </a:r>
              <a:r>
                <a:rPr kumimoji="0" lang="fr-FR" sz="900" b="0" i="0" u="none" strike="noStrike" kern="1200" cap="none" spc="0" normalizeH="0" baseline="-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GBT</a:t>
              </a:r>
              <a:endParaRPr kumimoji="0" lang="en-GB" sz="9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342316" y="3696819"/>
              <a:ext cx="2530730" cy="104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7" name="Rectangle 186"/>
          <p:cNvSpPr/>
          <p:nvPr/>
        </p:nvSpPr>
        <p:spPr>
          <a:xfrm>
            <a:off x="5753243" y="5166971"/>
            <a:ext cx="514618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6652248" y="5166971"/>
            <a:ext cx="527824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Cell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89" name="Straight Connector 142"/>
          <p:cNvCxnSpPr>
            <a:stCxn id="188" idx="1"/>
            <a:endCxn id="187" idx="3"/>
          </p:cNvCxnSpPr>
          <p:nvPr/>
        </p:nvCxnSpPr>
        <p:spPr>
          <a:xfrm flipH="1">
            <a:off x="6267861" y="5305084"/>
            <a:ext cx="384387" cy="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0" name="TextBox 146"/>
          <p:cNvSpPr txBox="1"/>
          <p:nvPr/>
        </p:nvSpPr>
        <p:spPr>
          <a:xfrm>
            <a:off x="6275519" y="5149397"/>
            <a:ext cx="5568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5702817" y="4588637"/>
            <a:ext cx="615471" cy="2762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: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PacMan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192" name="TextBox 152"/>
          <p:cNvSpPr txBox="1"/>
          <p:nvPr/>
        </p:nvSpPr>
        <p:spPr>
          <a:xfrm>
            <a:off x="5657778" y="4867708"/>
            <a:ext cx="82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&lt;&lt;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delete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193" name="Straight Connector 154"/>
          <p:cNvCxnSpPr>
            <a:stCxn id="187" idx="0"/>
            <a:endCxn id="191" idx="2"/>
          </p:cNvCxnSpPr>
          <p:nvPr/>
        </p:nvCxnSpPr>
        <p:spPr>
          <a:xfrm flipV="1">
            <a:off x="6010552" y="4864862"/>
            <a:ext cx="1" cy="302109"/>
          </a:xfrm>
          <a:prstGeom prst="lin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4" name="Elbow Connector 236"/>
          <p:cNvCxnSpPr>
            <a:stCxn id="191" idx="3"/>
            <a:endCxn id="188" idx="0"/>
          </p:cNvCxnSpPr>
          <p:nvPr/>
        </p:nvCxnSpPr>
        <p:spPr>
          <a:xfrm>
            <a:off x="6318288" y="4726750"/>
            <a:ext cx="597872" cy="440221"/>
          </a:xfrm>
          <a:prstGeom prst="bentConnector2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237"/>
          <p:cNvSpPr txBox="1"/>
          <p:nvPr/>
        </p:nvSpPr>
        <p:spPr>
          <a:xfrm>
            <a:off x="6518933" y="4768797"/>
            <a:ext cx="82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&lt;&lt;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create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&gt;&gt;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07" name="Rectangle 206"/>
          <p:cNvSpPr/>
          <p:nvPr/>
        </p:nvSpPr>
        <p:spPr>
          <a:xfrm>
            <a:off x="5580822" y="2203254"/>
            <a:ext cx="803210" cy="365785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</a:t>
            </a:r>
            <a:r>
              <a:rPr kumimoji="0" lang="fr-FR" sz="18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PM</a:t>
            </a:r>
            <a:endParaRPr kumimoji="0" lang="en-GB" sz="18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grpSp>
        <p:nvGrpSpPr>
          <p:cNvPr id="208" name="Group 13"/>
          <p:cNvGrpSpPr/>
          <p:nvPr/>
        </p:nvGrpSpPr>
        <p:grpSpPr>
          <a:xfrm>
            <a:off x="8549764" y="3090884"/>
            <a:ext cx="1902284" cy="761531"/>
            <a:chOff x="6722172" y="3813178"/>
            <a:chExt cx="1902284" cy="761531"/>
          </a:xfrm>
        </p:grpSpPr>
        <p:sp>
          <p:nvSpPr>
            <p:cNvPr id="209" name="Freeform 241"/>
            <p:cNvSpPr/>
            <p:nvPr/>
          </p:nvSpPr>
          <p:spPr>
            <a:xfrm rot="5400000">
              <a:off x="7292548" y="3242802"/>
              <a:ext cx="761531" cy="1902284"/>
            </a:xfrm>
            <a:custGeom>
              <a:avLst/>
              <a:gdLst>
                <a:gd name="connsiteX0" fmla="*/ 0 w 640876"/>
                <a:gd name="connsiteY0" fmla="*/ 2050505 h 2050505"/>
                <a:gd name="connsiteX1" fmla="*/ 0 w 640876"/>
                <a:gd name="connsiteY1" fmla="*/ 214204 h 2050505"/>
                <a:gd name="connsiteX2" fmla="*/ 320438 w 640876"/>
                <a:gd name="connsiteY2" fmla="*/ 0 h 2050505"/>
                <a:gd name="connsiteX3" fmla="*/ 640876 w 640876"/>
                <a:gd name="connsiteY3" fmla="*/ 214204 h 2050505"/>
                <a:gd name="connsiteX4" fmla="*/ 640876 w 640876"/>
                <a:gd name="connsiteY4" fmla="*/ 2050505 h 205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76" h="2050505">
                  <a:moveTo>
                    <a:pt x="0" y="2050505"/>
                  </a:moveTo>
                  <a:lnTo>
                    <a:pt x="0" y="214204"/>
                  </a:lnTo>
                  <a:lnTo>
                    <a:pt x="320438" y="0"/>
                  </a:lnTo>
                  <a:lnTo>
                    <a:pt x="640876" y="214204"/>
                  </a:lnTo>
                  <a:lnTo>
                    <a:pt x="640876" y="205050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Rounded Rectangle 199"/>
            <p:cNvSpPr/>
            <p:nvPr/>
          </p:nvSpPr>
          <p:spPr>
            <a:xfrm>
              <a:off x="7250749" y="3940429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11" name="Rounded Rectangle 202"/>
            <p:cNvSpPr/>
            <p:nvPr/>
          </p:nvSpPr>
          <p:spPr>
            <a:xfrm>
              <a:off x="8074645" y="3940429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212" name="Straight Connector 204"/>
            <p:cNvCxnSpPr/>
            <p:nvPr/>
          </p:nvCxnSpPr>
          <p:spPr>
            <a:xfrm>
              <a:off x="7610749" y="4120429"/>
              <a:ext cx="4638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TextBox 214"/>
            <p:cNvSpPr txBox="1"/>
            <p:nvPr/>
          </p:nvSpPr>
          <p:spPr>
            <a:xfrm>
              <a:off x="7639058" y="3916031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pic>
          <p:nvPicPr>
            <p:cNvPr id="214" name="Picture 2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562" y="3990438"/>
              <a:ext cx="252000" cy="259983"/>
            </a:xfrm>
            <a:prstGeom prst="rect">
              <a:avLst/>
            </a:prstGeom>
          </p:spPr>
        </p:pic>
        <p:sp>
          <p:nvSpPr>
            <p:cNvPr id="215" name="TextBox 217"/>
            <p:cNvSpPr txBox="1"/>
            <p:nvPr/>
          </p:nvSpPr>
          <p:spPr>
            <a:xfrm>
              <a:off x="7009530" y="4072501"/>
              <a:ext cx="3513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216" name="Elbow Connector 81"/>
            <p:cNvCxnSpPr/>
            <p:nvPr/>
          </p:nvCxnSpPr>
          <p:spPr>
            <a:xfrm flipV="1">
              <a:off x="7030562" y="4120429"/>
              <a:ext cx="220187" cy="1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7" name="Group 11"/>
          <p:cNvGrpSpPr/>
          <p:nvPr/>
        </p:nvGrpSpPr>
        <p:grpSpPr>
          <a:xfrm>
            <a:off x="10356439" y="3090886"/>
            <a:ext cx="1570165" cy="759520"/>
            <a:chOff x="9003192" y="3813180"/>
            <a:chExt cx="1570165" cy="759520"/>
          </a:xfrm>
        </p:grpSpPr>
        <p:sp>
          <p:nvSpPr>
            <p:cNvPr id="218" name="Freeform 245"/>
            <p:cNvSpPr/>
            <p:nvPr/>
          </p:nvSpPr>
          <p:spPr>
            <a:xfrm rot="5400000">
              <a:off x="9408515" y="3407857"/>
              <a:ext cx="759520" cy="1570165"/>
            </a:xfrm>
            <a:custGeom>
              <a:avLst/>
              <a:gdLst>
                <a:gd name="connsiteX0" fmla="*/ 0 w 640876"/>
                <a:gd name="connsiteY0" fmla="*/ 1832523 h 1836301"/>
                <a:gd name="connsiteX1" fmla="*/ 0 w 640876"/>
                <a:gd name="connsiteY1" fmla="*/ 0 h 1836301"/>
                <a:gd name="connsiteX2" fmla="*/ 640876 w 640876"/>
                <a:gd name="connsiteY2" fmla="*/ 0 h 1836301"/>
                <a:gd name="connsiteX3" fmla="*/ 640876 w 640876"/>
                <a:gd name="connsiteY3" fmla="*/ 1832523 h 1836301"/>
                <a:gd name="connsiteX4" fmla="*/ 320438 w 640876"/>
                <a:gd name="connsiteY4" fmla="*/ 1618319 h 1836301"/>
                <a:gd name="connsiteX5" fmla="*/ 0 w 640876"/>
                <a:gd name="connsiteY5" fmla="*/ 1836301 h 1836301"/>
                <a:gd name="connsiteX6" fmla="*/ 0 w 640876"/>
                <a:gd name="connsiteY6" fmla="*/ 1832523 h 1836301"/>
                <a:gd name="connsiteX7" fmla="*/ 640876 w 640876"/>
                <a:gd name="connsiteY7" fmla="*/ 1832523 h 1836301"/>
                <a:gd name="connsiteX8" fmla="*/ 640876 w 640876"/>
                <a:gd name="connsiteY8" fmla="*/ 1836301 h 18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876" h="1836301">
                  <a:moveTo>
                    <a:pt x="0" y="1832523"/>
                  </a:moveTo>
                  <a:lnTo>
                    <a:pt x="0" y="0"/>
                  </a:lnTo>
                  <a:lnTo>
                    <a:pt x="640876" y="0"/>
                  </a:lnTo>
                  <a:lnTo>
                    <a:pt x="640876" y="1832523"/>
                  </a:lnTo>
                  <a:lnTo>
                    <a:pt x="320438" y="1618319"/>
                  </a:lnTo>
                  <a:close/>
                  <a:moveTo>
                    <a:pt x="0" y="1836301"/>
                  </a:moveTo>
                  <a:lnTo>
                    <a:pt x="0" y="1832523"/>
                  </a:lnTo>
                  <a:lnTo>
                    <a:pt x="640876" y="1832523"/>
                  </a:lnTo>
                  <a:lnTo>
                    <a:pt x="640876" y="183630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9" name="Picture 2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863" y="4250421"/>
              <a:ext cx="252000" cy="259983"/>
            </a:xfrm>
            <a:prstGeom prst="rect">
              <a:avLst/>
            </a:prstGeom>
          </p:spPr>
        </p:pic>
        <p:sp>
          <p:nvSpPr>
            <p:cNvPr id="220" name="TextBox 224"/>
            <p:cNvSpPr txBox="1"/>
            <p:nvPr/>
          </p:nvSpPr>
          <p:spPr>
            <a:xfrm>
              <a:off x="10080776" y="4318641"/>
              <a:ext cx="3321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221" name="Elbow Connector 225"/>
            <p:cNvCxnSpPr>
              <a:stCxn id="219" idx="3"/>
              <a:endCxn id="223" idx="2"/>
            </p:cNvCxnSpPr>
            <p:nvPr/>
          </p:nvCxnSpPr>
          <p:spPr>
            <a:xfrm flipV="1">
              <a:off x="9976863" y="4300429"/>
              <a:ext cx="303874" cy="79984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2" name="Rounded Rectangle 226"/>
            <p:cNvSpPr/>
            <p:nvPr/>
          </p:nvSpPr>
          <p:spPr>
            <a:xfrm>
              <a:off x="9276841" y="3940429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223" name="Rounded Rectangle 227"/>
            <p:cNvSpPr/>
            <p:nvPr/>
          </p:nvSpPr>
          <p:spPr>
            <a:xfrm>
              <a:off x="10100737" y="3940429"/>
              <a:ext cx="360000" cy="36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224" name="Straight Connector 228"/>
            <p:cNvCxnSpPr>
              <a:stCxn id="222" idx="3"/>
              <a:endCxn id="223" idx="1"/>
            </p:cNvCxnSpPr>
            <p:nvPr/>
          </p:nvCxnSpPr>
          <p:spPr>
            <a:xfrm>
              <a:off x="9636841" y="4120429"/>
              <a:ext cx="46389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TextBox 229"/>
            <p:cNvSpPr txBox="1"/>
            <p:nvPr/>
          </p:nvSpPr>
          <p:spPr>
            <a:xfrm>
              <a:off x="9665150" y="3907636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80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kumimoji="0" lang="en-GB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grpSp>
        <p:nvGrpSpPr>
          <p:cNvPr id="226" name="Group 22"/>
          <p:cNvGrpSpPr/>
          <p:nvPr/>
        </p:nvGrpSpPr>
        <p:grpSpPr>
          <a:xfrm>
            <a:off x="8500922" y="2852936"/>
            <a:ext cx="3499734" cy="1044000"/>
            <a:chOff x="7728700" y="3675393"/>
            <a:chExt cx="3499734" cy="1044000"/>
          </a:xfrm>
        </p:grpSpPr>
        <p:sp>
          <p:nvSpPr>
            <p:cNvPr id="227" name="Rectangle 226"/>
            <p:cNvSpPr/>
            <p:nvPr/>
          </p:nvSpPr>
          <p:spPr>
            <a:xfrm>
              <a:off x="7728700" y="3675393"/>
              <a:ext cx="3499734" cy="10440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10729629" y="3675393"/>
              <a:ext cx="498805" cy="23083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TS</a:t>
              </a:r>
              <a:r>
                <a:rPr kumimoji="0" lang="fr-FR" sz="900" b="0" i="0" u="none" strike="noStrike" kern="1200" cap="none" spc="0" normalizeH="0" baseline="-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VIZ</a:t>
              </a:r>
              <a:endParaRPr kumimoji="0" lang="en-GB" sz="900" b="0" i="0" u="none" strike="noStrike" kern="1200" cap="none" spc="0" normalizeH="0" baseline="-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sp>
        <p:nvSpPr>
          <p:cNvPr id="229" name="Rectangle 228"/>
          <p:cNvSpPr/>
          <p:nvPr/>
        </p:nvSpPr>
        <p:spPr>
          <a:xfrm>
            <a:off x="11280576" y="5266195"/>
            <a:ext cx="711796" cy="2308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TS</a:t>
            </a:r>
            <a:r>
              <a:rPr kumimoji="0" lang="fr-FR" sz="900" b="0" i="0" u="none" strike="noStrike" kern="1200" cap="none" spc="0" normalizeH="0" baseline="-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GBT</a:t>
            </a:r>
            <a:endParaRPr kumimoji="0" lang="en-GB" sz="900" b="0" i="0" u="none" strike="noStrike" kern="1200" cap="none" spc="0" normalizeH="0" baseline="-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30" name="Rectangle 229"/>
          <p:cNvSpPr/>
          <p:nvPr/>
        </p:nvSpPr>
        <p:spPr>
          <a:xfrm>
            <a:off x="8494050" y="4453027"/>
            <a:ext cx="3506606" cy="1044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1" name="Oval 181"/>
          <p:cNvSpPr/>
          <p:nvPr/>
        </p:nvSpPr>
        <p:spPr>
          <a:xfrm>
            <a:off x="8665779" y="4824074"/>
            <a:ext cx="673192" cy="3532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AVAILABLE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2" name="Oval 184"/>
          <p:cNvSpPr/>
          <p:nvPr/>
        </p:nvSpPr>
        <p:spPr>
          <a:xfrm>
            <a:off x="10141595" y="4824074"/>
            <a:ext cx="790347" cy="3532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3" name="Elbow Connector 54"/>
          <p:cNvCxnSpPr>
            <a:stCxn id="231" idx="7"/>
            <a:endCxn id="232" idx="0"/>
          </p:cNvCxnSpPr>
          <p:nvPr/>
        </p:nvCxnSpPr>
        <p:spPr>
          <a:xfrm rot="5400000" flipH="1" flipV="1">
            <a:off x="9862712" y="4201746"/>
            <a:ext cx="51728" cy="1296385"/>
          </a:xfrm>
          <a:prstGeom prst="bentConnector3">
            <a:avLst>
              <a:gd name="adj1" fmla="val 335691"/>
            </a:avLst>
          </a:prstGeom>
          <a:noFill/>
          <a:ln w="127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4" name="TextBox 188"/>
          <p:cNvSpPr txBox="1"/>
          <p:nvPr/>
        </p:nvSpPr>
        <p:spPr>
          <a:xfrm>
            <a:off x="9381748" y="4514582"/>
            <a:ext cx="161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isAvailable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(self.in.)</a:t>
            </a:r>
            <a:r>
              <a:rPr kumimoji="0" lang="fr-F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b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moveR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35" name="Elbow Connector 61"/>
          <p:cNvCxnSpPr>
            <a:stCxn id="231" idx="5"/>
            <a:endCxn id="231" idx="2"/>
          </p:cNvCxnSpPr>
          <p:nvPr/>
        </p:nvCxnSpPr>
        <p:spPr>
          <a:xfrm rot="5400000" flipH="1">
            <a:off x="8890641" y="4775823"/>
            <a:ext cx="124882" cy="574605"/>
          </a:xfrm>
          <a:prstGeom prst="bentConnector4">
            <a:avLst>
              <a:gd name="adj1" fmla="val -90766"/>
              <a:gd name="adj2" fmla="val 121818"/>
            </a:avLst>
          </a:prstGeom>
          <a:noFill/>
          <a:ln w="127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6" name="TextBox 193"/>
          <p:cNvSpPr txBox="1"/>
          <p:nvPr/>
        </p:nvSpPr>
        <p:spPr>
          <a:xfrm>
            <a:off x="8480800" y="5167884"/>
            <a:ext cx="2022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[not 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isAvailable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(self.in.)</a:t>
            </a:r>
            <a:r>
              <a:rPr kumimoji="0" lang="fr-FR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]</a:t>
            </a: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fr-FR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moveR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237" name="Straight Arrow Connector 74"/>
          <p:cNvCxnSpPr>
            <a:stCxn id="232" idx="2"/>
            <a:endCxn id="231" idx="6"/>
          </p:cNvCxnSpPr>
          <p:nvPr/>
        </p:nvCxnSpPr>
        <p:spPr>
          <a:xfrm flipH="1">
            <a:off x="9338971" y="5000684"/>
            <a:ext cx="802624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8" name="TextBox 196"/>
          <p:cNvSpPr txBox="1"/>
          <p:nvPr/>
        </p:nvSpPr>
        <p:spPr>
          <a:xfrm>
            <a:off x="9360003" y="4952840"/>
            <a:ext cx="607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80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timeout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3" name="Accolade ouvrante 2"/>
          <p:cNvSpPr/>
          <p:nvPr/>
        </p:nvSpPr>
        <p:spPr>
          <a:xfrm>
            <a:off x="4789346" y="2371653"/>
            <a:ext cx="802598" cy="3580223"/>
          </a:xfrm>
          <a:prstGeom prst="leftBrace">
            <a:avLst>
              <a:gd name="adj1" fmla="val 124504"/>
              <a:gd name="adj2" fmla="val 3351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rme libre 6"/>
          <p:cNvSpPr/>
          <p:nvPr/>
        </p:nvSpPr>
        <p:spPr>
          <a:xfrm>
            <a:off x="2212281" y="3102414"/>
            <a:ext cx="2552253" cy="892589"/>
          </a:xfrm>
          <a:custGeom>
            <a:avLst/>
            <a:gdLst>
              <a:gd name="connsiteX0" fmla="*/ 34229 w 2777429"/>
              <a:gd name="connsiteY0" fmla="*/ 361747 h 909409"/>
              <a:gd name="connsiteX1" fmla="*/ 48899 w 2777429"/>
              <a:gd name="connsiteY1" fmla="*/ 268840 h 909409"/>
              <a:gd name="connsiteX2" fmla="*/ 58678 w 2777429"/>
              <a:gd name="connsiteY2" fmla="*/ 244390 h 909409"/>
              <a:gd name="connsiteX3" fmla="*/ 73348 w 2777429"/>
              <a:gd name="connsiteY3" fmla="*/ 195492 h 909409"/>
              <a:gd name="connsiteX4" fmla="*/ 88018 w 2777429"/>
              <a:gd name="connsiteY4" fmla="*/ 175933 h 909409"/>
              <a:gd name="connsiteX5" fmla="*/ 97797 w 2777429"/>
              <a:gd name="connsiteY5" fmla="*/ 156373 h 909409"/>
              <a:gd name="connsiteX6" fmla="*/ 102687 w 2777429"/>
              <a:gd name="connsiteY6" fmla="*/ 127034 h 909409"/>
              <a:gd name="connsiteX7" fmla="*/ 132026 w 2777429"/>
              <a:gd name="connsiteY7" fmla="*/ 97695 h 909409"/>
              <a:gd name="connsiteX8" fmla="*/ 146696 w 2777429"/>
              <a:gd name="connsiteY8" fmla="*/ 87915 h 909409"/>
              <a:gd name="connsiteX9" fmla="*/ 166255 w 2777429"/>
              <a:gd name="connsiteY9" fmla="*/ 83026 h 909409"/>
              <a:gd name="connsiteX10" fmla="*/ 180924 w 2777429"/>
              <a:gd name="connsiteY10" fmla="*/ 68356 h 909409"/>
              <a:gd name="connsiteX11" fmla="*/ 308060 w 2777429"/>
              <a:gd name="connsiteY11" fmla="*/ 48797 h 909409"/>
              <a:gd name="connsiteX12" fmla="*/ 821493 w 2777429"/>
              <a:gd name="connsiteY12" fmla="*/ 43907 h 909409"/>
              <a:gd name="connsiteX13" fmla="*/ 924180 w 2777429"/>
              <a:gd name="connsiteY13" fmla="*/ 73246 h 909409"/>
              <a:gd name="connsiteX14" fmla="*/ 1080655 w 2777429"/>
              <a:gd name="connsiteY14" fmla="*/ 117255 h 909409"/>
              <a:gd name="connsiteX15" fmla="*/ 1105104 w 2777429"/>
              <a:gd name="connsiteY15" fmla="*/ 127034 h 909409"/>
              <a:gd name="connsiteX16" fmla="*/ 1246910 w 2777429"/>
              <a:gd name="connsiteY16" fmla="*/ 141704 h 909409"/>
              <a:gd name="connsiteX17" fmla="*/ 1300698 w 2777429"/>
              <a:gd name="connsiteY17" fmla="*/ 156373 h 909409"/>
              <a:gd name="connsiteX18" fmla="*/ 1823911 w 2777429"/>
              <a:gd name="connsiteY18" fmla="*/ 141704 h 909409"/>
              <a:gd name="connsiteX19" fmla="*/ 1872809 w 2777429"/>
              <a:gd name="connsiteY19" fmla="*/ 131924 h 909409"/>
              <a:gd name="connsiteX20" fmla="*/ 1946157 w 2777429"/>
              <a:gd name="connsiteY20" fmla="*/ 117255 h 909409"/>
              <a:gd name="connsiteX21" fmla="*/ 2127081 w 2777429"/>
              <a:gd name="connsiteY21" fmla="*/ 112365 h 909409"/>
              <a:gd name="connsiteX22" fmla="*/ 2254216 w 2777429"/>
              <a:gd name="connsiteY22" fmla="*/ 87915 h 909409"/>
              <a:gd name="connsiteX23" fmla="*/ 2591615 w 2777429"/>
              <a:gd name="connsiteY23" fmla="*/ 92805 h 909409"/>
              <a:gd name="connsiteX24" fmla="*/ 2635624 w 2777429"/>
              <a:gd name="connsiteY24" fmla="*/ 97695 h 909409"/>
              <a:gd name="connsiteX25" fmla="*/ 2660073 w 2777429"/>
              <a:gd name="connsiteY25" fmla="*/ 107475 h 909409"/>
              <a:gd name="connsiteX26" fmla="*/ 2674743 w 2777429"/>
              <a:gd name="connsiteY26" fmla="*/ 112365 h 909409"/>
              <a:gd name="connsiteX27" fmla="*/ 2708972 w 2777429"/>
              <a:gd name="connsiteY27" fmla="*/ 141704 h 909409"/>
              <a:gd name="connsiteX28" fmla="*/ 2738311 w 2777429"/>
              <a:gd name="connsiteY28" fmla="*/ 171043 h 909409"/>
              <a:gd name="connsiteX29" fmla="*/ 2743200 w 2777429"/>
              <a:gd name="connsiteY29" fmla="*/ 200382 h 909409"/>
              <a:gd name="connsiteX30" fmla="*/ 2767650 w 2777429"/>
              <a:gd name="connsiteY30" fmla="*/ 288399 h 909409"/>
              <a:gd name="connsiteX31" fmla="*/ 2777429 w 2777429"/>
              <a:gd name="connsiteY31" fmla="*/ 347077 h 909409"/>
              <a:gd name="connsiteX32" fmla="*/ 2772539 w 2777429"/>
              <a:gd name="connsiteY32" fmla="*/ 483992 h 909409"/>
              <a:gd name="connsiteX33" fmla="*/ 2757870 w 2777429"/>
              <a:gd name="connsiteY33" fmla="*/ 572010 h 909409"/>
              <a:gd name="connsiteX34" fmla="*/ 2743200 w 2777429"/>
              <a:gd name="connsiteY34" fmla="*/ 645357 h 909409"/>
              <a:gd name="connsiteX35" fmla="*/ 2728531 w 2777429"/>
              <a:gd name="connsiteY35" fmla="*/ 660027 h 909409"/>
              <a:gd name="connsiteX36" fmla="*/ 2723641 w 2777429"/>
              <a:gd name="connsiteY36" fmla="*/ 679586 h 909409"/>
              <a:gd name="connsiteX37" fmla="*/ 2699192 w 2777429"/>
              <a:gd name="connsiteY37" fmla="*/ 718705 h 909409"/>
              <a:gd name="connsiteX38" fmla="*/ 2650293 w 2777429"/>
              <a:gd name="connsiteY38" fmla="*/ 757824 h 909409"/>
              <a:gd name="connsiteX39" fmla="*/ 2625844 w 2777429"/>
              <a:gd name="connsiteY39" fmla="*/ 782273 h 909409"/>
              <a:gd name="connsiteX40" fmla="*/ 2611175 w 2777429"/>
              <a:gd name="connsiteY40" fmla="*/ 787163 h 909409"/>
              <a:gd name="connsiteX41" fmla="*/ 2596505 w 2777429"/>
              <a:gd name="connsiteY41" fmla="*/ 796942 h 909409"/>
              <a:gd name="connsiteX42" fmla="*/ 2557387 w 2777429"/>
              <a:gd name="connsiteY42" fmla="*/ 821391 h 909409"/>
              <a:gd name="connsiteX43" fmla="*/ 2542717 w 2777429"/>
              <a:gd name="connsiteY43" fmla="*/ 831171 h 909409"/>
              <a:gd name="connsiteX44" fmla="*/ 2523158 w 2777429"/>
              <a:gd name="connsiteY44" fmla="*/ 836061 h 909409"/>
              <a:gd name="connsiteX45" fmla="*/ 2493819 w 2777429"/>
              <a:gd name="connsiteY45" fmla="*/ 855620 h 909409"/>
              <a:gd name="connsiteX46" fmla="*/ 2474259 w 2777429"/>
              <a:gd name="connsiteY46" fmla="*/ 860510 h 909409"/>
              <a:gd name="connsiteX47" fmla="*/ 2396022 w 2777429"/>
              <a:gd name="connsiteY47" fmla="*/ 870290 h 909409"/>
              <a:gd name="connsiteX48" fmla="*/ 2332454 w 2777429"/>
              <a:gd name="connsiteY48" fmla="*/ 875180 h 909409"/>
              <a:gd name="connsiteX49" fmla="*/ 616120 w 2777429"/>
              <a:gd name="connsiteY49" fmla="*/ 884959 h 909409"/>
              <a:gd name="connsiteX50" fmla="*/ 601451 w 2777429"/>
              <a:gd name="connsiteY50" fmla="*/ 894739 h 909409"/>
              <a:gd name="connsiteX51" fmla="*/ 586781 w 2777429"/>
              <a:gd name="connsiteY51" fmla="*/ 899629 h 909409"/>
              <a:gd name="connsiteX52" fmla="*/ 400967 w 2777429"/>
              <a:gd name="connsiteY52" fmla="*/ 909409 h 909409"/>
              <a:gd name="connsiteX53" fmla="*/ 127136 w 2777429"/>
              <a:gd name="connsiteY53" fmla="*/ 904519 h 909409"/>
              <a:gd name="connsiteX54" fmla="*/ 97797 w 2777429"/>
              <a:gd name="connsiteY54" fmla="*/ 889849 h 909409"/>
              <a:gd name="connsiteX55" fmla="*/ 83128 w 2777429"/>
              <a:gd name="connsiteY55" fmla="*/ 884959 h 909409"/>
              <a:gd name="connsiteX56" fmla="*/ 53789 w 2777429"/>
              <a:gd name="connsiteY56" fmla="*/ 855620 h 909409"/>
              <a:gd name="connsiteX57" fmla="*/ 39119 w 2777429"/>
              <a:gd name="connsiteY57" fmla="*/ 806722 h 909409"/>
              <a:gd name="connsiteX58" fmla="*/ 29339 w 2777429"/>
              <a:gd name="connsiteY58" fmla="*/ 787163 h 909409"/>
              <a:gd name="connsiteX59" fmla="*/ 24450 w 2777429"/>
              <a:gd name="connsiteY59" fmla="*/ 772493 h 909409"/>
              <a:gd name="connsiteX60" fmla="*/ 0 w 2777429"/>
              <a:gd name="connsiteY60" fmla="*/ 699145 h 909409"/>
              <a:gd name="connsiteX61" fmla="*/ 9780 w 2777429"/>
              <a:gd name="connsiteY61" fmla="*/ 483992 h 909409"/>
              <a:gd name="connsiteX62" fmla="*/ 29339 w 2777429"/>
              <a:gd name="connsiteY62" fmla="*/ 439984 h 909409"/>
              <a:gd name="connsiteX63" fmla="*/ 34229 w 2777429"/>
              <a:gd name="connsiteY63" fmla="*/ 361747 h 909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777429" h="909409">
                <a:moveTo>
                  <a:pt x="34229" y="361747"/>
                </a:moveTo>
                <a:cubicBezTo>
                  <a:pt x="37489" y="333223"/>
                  <a:pt x="40442" y="294212"/>
                  <a:pt x="48899" y="268840"/>
                </a:cubicBezTo>
                <a:cubicBezTo>
                  <a:pt x="51675" y="260513"/>
                  <a:pt x="56156" y="252798"/>
                  <a:pt x="58678" y="244390"/>
                </a:cubicBezTo>
                <a:cubicBezTo>
                  <a:pt x="66912" y="216941"/>
                  <a:pt x="58767" y="221736"/>
                  <a:pt x="73348" y="195492"/>
                </a:cubicBezTo>
                <a:cubicBezTo>
                  <a:pt x="77306" y="188368"/>
                  <a:pt x="83699" y="182844"/>
                  <a:pt x="88018" y="175933"/>
                </a:cubicBezTo>
                <a:cubicBezTo>
                  <a:pt x="91881" y="169752"/>
                  <a:pt x="94537" y="162893"/>
                  <a:pt x="97797" y="156373"/>
                </a:cubicBezTo>
                <a:cubicBezTo>
                  <a:pt x="99427" y="146593"/>
                  <a:pt x="99552" y="136440"/>
                  <a:pt x="102687" y="127034"/>
                </a:cubicBezTo>
                <a:cubicBezTo>
                  <a:pt x="107329" y="113109"/>
                  <a:pt x="121160" y="105456"/>
                  <a:pt x="132026" y="97695"/>
                </a:cubicBezTo>
                <a:cubicBezTo>
                  <a:pt x="136808" y="94279"/>
                  <a:pt x="141294" y="90230"/>
                  <a:pt x="146696" y="87915"/>
                </a:cubicBezTo>
                <a:cubicBezTo>
                  <a:pt x="152873" y="85268"/>
                  <a:pt x="159735" y="84656"/>
                  <a:pt x="166255" y="83026"/>
                </a:cubicBezTo>
                <a:cubicBezTo>
                  <a:pt x="171145" y="78136"/>
                  <a:pt x="174503" y="70924"/>
                  <a:pt x="180924" y="68356"/>
                </a:cubicBezTo>
                <a:cubicBezTo>
                  <a:pt x="224874" y="50776"/>
                  <a:pt x="261389" y="52131"/>
                  <a:pt x="308060" y="48797"/>
                </a:cubicBezTo>
                <a:cubicBezTo>
                  <a:pt x="460842" y="-53057"/>
                  <a:pt x="323272" y="34680"/>
                  <a:pt x="821493" y="43907"/>
                </a:cubicBezTo>
                <a:cubicBezTo>
                  <a:pt x="854938" y="44526"/>
                  <a:pt x="896833" y="67776"/>
                  <a:pt x="924180" y="73246"/>
                </a:cubicBezTo>
                <a:cubicBezTo>
                  <a:pt x="976243" y="83659"/>
                  <a:pt x="1032135" y="97848"/>
                  <a:pt x="1080655" y="117255"/>
                </a:cubicBezTo>
                <a:cubicBezTo>
                  <a:pt x="1088805" y="120515"/>
                  <a:pt x="1096589" y="124905"/>
                  <a:pt x="1105104" y="127034"/>
                </a:cubicBezTo>
                <a:cubicBezTo>
                  <a:pt x="1158808" y="140460"/>
                  <a:pt x="1187450" y="138401"/>
                  <a:pt x="1246910" y="141704"/>
                </a:cubicBezTo>
                <a:cubicBezTo>
                  <a:pt x="1264839" y="146594"/>
                  <a:pt x="1282115" y="156181"/>
                  <a:pt x="1300698" y="156373"/>
                </a:cubicBezTo>
                <a:cubicBezTo>
                  <a:pt x="1491987" y="158345"/>
                  <a:pt x="1645567" y="150197"/>
                  <a:pt x="1823911" y="141704"/>
                </a:cubicBezTo>
                <a:lnTo>
                  <a:pt x="1872809" y="131924"/>
                </a:lnTo>
                <a:cubicBezTo>
                  <a:pt x="1901303" y="125818"/>
                  <a:pt x="1909468" y="119548"/>
                  <a:pt x="1946157" y="117255"/>
                </a:cubicBezTo>
                <a:cubicBezTo>
                  <a:pt x="2006370" y="113492"/>
                  <a:pt x="2066773" y="113995"/>
                  <a:pt x="2127081" y="112365"/>
                </a:cubicBezTo>
                <a:cubicBezTo>
                  <a:pt x="2238456" y="96454"/>
                  <a:pt x="2197664" y="110537"/>
                  <a:pt x="2254216" y="87915"/>
                </a:cubicBezTo>
                <a:lnTo>
                  <a:pt x="2591615" y="92805"/>
                </a:lnTo>
                <a:cubicBezTo>
                  <a:pt x="2606370" y="93183"/>
                  <a:pt x="2621192" y="94602"/>
                  <a:pt x="2635624" y="97695"/>
                </a:cubicBezTo>
                <a:cubicBezTo>
                  <a:pt x="2644207" y="99534"/>
                  <a:pt x="2651854" y="104393"/>
                  <a:pt x="2660073" y="107475"/>
                </a:cubicBezTo>
                <a:cubicBezTo>
                  <a:pt x="2664899" y="109285"/>
                  <a:pt x="2669853" y="110735"/>
                  <a:pt x="2674743" y="112365"/>
                </a:cubicBezTo>
                <a:cubicBezTo>
                  <a:pt x="2727109" y="164731"/>
                  <a:pt x="2646243" y="85248"/>
                  <a:pt x="2708972" y="141704"/>
                </a:cubicBezTo>
                <a:cubicBezTo>
                  <a:pt x="2719252" y="150956"/>
                  <a:pt x="2738311" y="171043"/>
                  <a:pt x="2738311" y="171043"/>
                </a:cubicBezTo>
                <a:cubicBezTo>
                  <a:pt x="2739941" y="180823"/>
                  <a:pt x="2740795" y="190764"/>
                  <a:pt x="2743200" y="200382"/>
                </a:cubicBezTo>
                <a:cubicBezTo>
                  <a:pt x="2750585" y="229923"/>
                  <a:pt x="2762644" y="258363"/>
                  <a:pt x="2767650" y="288399"/>
                </a:cubicBezTo>
                <a:lnTo>
                  <a:pt x="2777429" y="347077"/>
                </a:lnTo>
                <a:cubicBezTo>
                  <a:pt x="2775799" y="392715"/>
                  <a:pt x="2776495" y="438496"/>
                  <a:pt x="2772539" y="483992"/>
                </a:cubicBezTo>
                <a:cubicBezTo>
                  <a:pt x="2769962" y="513624"/>
                  <a:pt x="2760830" y="542414"/>
                  <a:pt x="2757870" y="572010"/>
                </a:cubicBezTo>
                <a:cubicBezTo>
                  <a:pt x="2755278" y="597926"/>
                  <a:pt x="2757364" y="622694"/>
                  <a:pt x="2743200" y="645357"/>
                </a:cubicBezTo>
                <a:cubicBezTo>
                  <a:pt x="2739535" y="651221"/>
                  <a:pt x="2733421" y="655137"/>
                  <a:pt x="2728531" y="660027"/>
                </a:cubicBezTo>
                <a:cubicBezTo>
                  <a:pt x="2726901" y="666547"/>
                  <a:pt x="2726001" y="673294"/>
                  <a:pt x="2723641" y="679586"/>
                </a:cubicBezTo>
                <a:cubicBezTo>
                  <a:pt x="2718467" y="693383"/>
                  <a:pt x="2709010" y="707905"/>
                  <a:pt x="2699192" y="718705"/>
                </a:cubicBezTo>
                <a:cubicBezTo>
                  <a:pt x="2666259" y="754932"/>
                  <a:pt x="2678692" y="748358"/>
                  <a:pt x="2650293" y="757824"/>
                </a:cubicBezTo>
                <a:cubicBezTo>
                  <a:pt x="2642143" y="765974"/>
                  <a:pt x="2635064" y="775358"/>
                  <a:pt x="2625844" y="782273"/>
                </a:cubicBezTo>
                <a:cubicBezTo>
                  <a:pt x="2621721" y="785366"/>
                  <a:pt x="2615785" y="784858"/>
                  <a:pt x="2611175" y="787163"/>
                </a:cubicBezTo>
                <a:cubicBezTo>
                  <a:pt x="2605919" y="789791"/>
                  <a:pt x="2601287" y="793526"/>
                  <a:pt x="2596505" y="796942"/>
                </a:cubicBezTo>
                <a:cubicBezTo>
                  <a:pt x="2549748" y="830340"/>
                  <a:pt x="2603346" y="795129"/>
                  <a:pt x="2557387" y="821391"/>
                </a:cubicBezTo>
                <a:cubicBezTo>
                  <a:pt x="2552284" y="824307"/>
                  <a:pt x="2548119" y="828856"/>
                  <a:pt x="2542717" y="831171"/>
                </a:cubicBezTo>
                <a:cubicBezTo>
                  <a:pt x="2536540" y="833818"/>
                  <a:pt x="2529678" y="834431"/>
                  <a:pt x="2523158" y="836061"/>
                </a:cubicBezTo>
                <a:cubicBezTo>
                  <a:pt x="2513378" y="842581"/>
                  <a:pt x="2504332" y="850364"/>
                  <a:pt x="2493819" y="855620"/>
                </a:cubicBezTo>
                <a:cubicBezTo>
                  <a:pt x="2487808" y="858626"/>
                  <a:pt x="2480905" y="859513"/>
                  <a:pt x="2474259" y="860510"/>
                </a:cubicBezTo>
                <a:cubicBezTo>
                  <a:pt x="2448268" y="864409"/>
                  <a:pt x="2422164" y="867586"/>
                  <a:pt x="2396022" y="870290"/>
                </a:cubicBezTo>
                <a:cubicBezTo>
                  <a:pt x="2374883" y="872477"/>
                  <a:pt x="2353705" y="875005"/>
                  <a:pt x="2332454" y="875180"/>
                </a:cubicBezTo>
                <a:lnTo>
                  <a:pt x="616120" y="884959"/>
                </a:lnTo>
                <a:cubicBezTo>
                  <a:pt x="611230" y="888219"/>
                  <a:pt x="606707" y="892111"/>
                  <a:pt x="601451" y="894739"/>
                </a:cubicBezTo>
                <a:cubicBezTo>
                  <a:pt x="596841" y="897044"/>
                  <a:pt x="591922" y="899253"/>
                  <a:pt x="586781" y="899629"/>
                </a:cubicBezTo>
                <a:cubicBezTo>
                  <a:pt x="524923" y="904155"/>
                  <a:pt x="462905" y="906149"/>
                  <a:pt x="400967" y="909409"/>
                </a:cubicBezTo>
                <a:cubicBezTo>
                  <a:pt x="309690" y="907779"/>
                  <a:pt x="218238" y="910397"/>
                  <a:pt x="127136" y="904519"/>
                </a:cubicBezTo>
                <a:cubicBezTo>
                  <a:pt x="116225" y="903815"/>
                  <a:pt x="107789" y="894290"/>
                  <a:pt x="97797" y="889849"/>
                </a:cubicBezTo>
                <a:cubicBezTo>
                  <a:pt x="93087" y="887756"/>
                  <a:pt x="88018" y="886589"/>
                  <a:pt x="83128" y="884959"/>
                </a:cubicBezTo>
                <a:cubicBezTo>
                  <a:pt x="73348" y="875179"/>
                  <a:pt x="57763" y="868867"/>
                  <a:pt x="53789" y="855620"/>
                </a:cubicBezTo>
                <a:cubicBezTo>
                  <a:pt x="48899" y="839321"/>
                  <a:pt x="44843" y="822748"/>
                  <a:pt x="39119" y="806722"/>
                </a:cubicBezTo>
                <a:cubicBezTo>
                  <a:pt x="36667" y="799857"/>
                  <a:pt x="32210" y="793863"/>
                  <a:pt x="29339" y="787163"/>
                </a:cubicBezTo>
                <a:cubicBezTo>
                  <a:pt x="27309" y="782425"/>
                  <a:pt x="26260" y="777319"/>
                  <a:pt x="24450" y="772493"/>
                </a:cubicBezTo>
                <a:cubicBezTo>
                  <a:pt x="4318" y="718806"/>
                  <a:pt x="25008" y="782504"/>
                  <a:pt x="0" y="699145"/>
                </a:cubicBezTo>
                <a:cubicBezTo>
                  <a:pt x="3260" y="627427"/>
                  <a:pt x="5480" y="555655"/>
                  <a:pt x="9780" y="483992"/>
                </a:cubicBezTo>
                <a:cubicBezTo>
                  <a:pt x="11703" y="451935"/>
                  <a:pt x="10521" y="458802"/>
                  <a:pt x="29339" y="439984"/>
                </a:cubicBezTo>
                <a:cubicBezTo>
                  <a:pt x="39368" y="399868"/>
                  <a:pt x="30969" y="390271"/>
                  <a:pt x="34229" y="361747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259" name="object 6"/>
          <p:cNvSpPr/>
          <p:nvPr/>
        </p:nvSpPr>
        <p:spPr>
          <a:xfrm>
            <a:off x="170936" y="2491939"/>
            <a:ext cx="2016224" cy="906196"/>
          </a:xfrm>
          <a:custGeom>
            <a:avLst/>
            <a:gdLst/>
            <a:ahLst/>
            <a:cxnLst/>
            <a:rect l="l" t="t" r="r" b="b"/>
            <a:pathLst>
              <a:path w="2155190" h="905510">
                <a:moveTo>
                  <a:pt x="0" y="0"/>
                </a:moveTo>
                <a:lnTo>
                  <a:pt x="2154805" y="0"/>
                </a:lnTo>
                <a:lnTo>
                  <a:pt x="2154805" y="905018"/>
                </a:lnTo>
                <a:lnTo>
                  <a:pt x="0" y="905018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endParaRPr sz="1154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0" name="object 3"/>
          <p:cNvSpPr/>
          <p:nvPr/>
        </p:nvSpPr>
        <p:spPr>
          <a:xfrm>
            <a:off x="170934" y="2284331"/>
            <a:ext cx="1152130" cy="205865"/>
          </a:xfrm>
          <a:custGeom>
            <a:avLst/>
            <a:gdLst/>
            <a:ahLst/>
            <a:cxnLst/>
            <a:rect l="l" t="t" r="r" b="b"/>
            <a:pathLst>
              <a:path w="646430" h="86359">
                <a:moveTo>
                  <a:pt x="0" y="0"/>
                </a:moveTo>
                <a:lnTo>
                  <a:pt x="646441" y="0"/>
                </a:lnTo>
                <a:lnTo>
                  <a:pt x="646441" y="86192"/>
                </a:lnTo>
                <a:lnTo>
                  <a:pt x="0" y="86192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r>
              <a:rPr lang="en-US" sz="1050" spc="-3" dirty="0" smtClean="0">
                <a:solidFill>
                  <a:prstClr val="black"/>
                </a:solidFill>
                <a:latin typeface="Arial"/>
                <a:cs typeface="Arial"/>
              </a:rPr>
              <a:t> AS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abstract</a:t>
            </a:r>
            <a:r>
              <a:rPr lang="en-US" sz="1050" spc="-5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syntax</a:t>
            </a:r>
            <a:endParaRPr lang="en-US" sz="1050" dirty="0">
              <a:solidFill>
                <a:prstClr val="black"/>
              </a:solidFill>
              <a:latin typeface="Arial"/>
              <a:cs typeface="Arial"/>
            </a:endParaRPr>
          </a:p>
          <a:p>
            <a:pPr defTabSz="586405"/>
            <a:endParaRPr sz="1154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1" name="object 6"/>
          <p:cNvSpPr/>
          <p:nvPr/>
        </p:nvSpPr>
        <p:spPr>
          <a:xfrm>
            <a:off x="2715797" y="2505634"/>
            <a:ext cx="1847627" cy="436309"/>
          </a:xfrm>
          <a:custGeom>
            <a:avLst/>
            <a:gdLst/>
            <a:ahLst/>
            <a:cxnLst/>
            <a:rect l="l" t="t" r="r" b="b"/>
            <a:pathLst>
              <a:path w="2155190" h="905510">
                <a:moveTo>
                  <a:pt x="0" y="0"/>
                </a:moveTo>
                <a:lnTo>
                  <a:pt x="2154805" y="0"/>
                </a:lnTo>
                <a:lnTo>
                  <a:pt x="2154805" y="905018"/>
                </a:lnTo>
                <a:lnTo>
                  <a:pt x="0" y="905018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endParaRPr sz="1154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62" name="object 3"/>
          <p:cNvSpPr/>
          <p:nvPr/>
        </p:nvSpPr>
        <p:spPr>
          <a:xfrm>
            <a:off x="2713104" y="2299630"/>
            <a:ext cx="1553871" cy="205865"/>
          </a:xfrm>
          <a:custGeom>
            <a:avLst/>
            <a:gdLst/>
            <a:ahLst/>
            <a:cxnLst/>
            <a:rect l="l" t="t" r="r" b="b"/>
            <a:pathLst>
              <a:path w="646430" h="86359">
                <a:moveTo>
                  <a:pt x="0" y="0"/>
                </a:moveTo>
                <a:lnTo>
                  <a:pt x="646441" y="0"/>
                </a:lnTo>
                <a:lnTo>
                  <a:pt x="646441" y="86192"/>
                </a:lnTo>
                <a:lnTo>
                  <a:pt x="0" y="86192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586405"/>
            <a:r>
              <a:rPr lang="en-US" sz="1050" spc="-3" dirty="0" smtClean="0">
                <a:solidFill>
                  <a:prstClr val="black"/>
                </a:solidFill>
                <a:latin typeface="Arial"/>
                <a:cs typeface="Arial"/>
              </a:rPr>
              <a:t> AD </a:t>
            </a:r>
            <a:r>
              <a:rPr lang="en-US" sz="1050" spc="-3" dirty="0">
                <a:solidFill>
                  <a:prstClr val="black"/>
                </a:solidFill>
                <a:latin typeface="Arial"/>
                <a:cs typeface="Arial"/>
              </a:rPr>
              <a:t>execution </a:t>
            </a:r>
            <a:r>
              <a:rPr lang="en-US" sz="1050" spc="-3" dirty="0" err="1">
                <a:solidFill>
                  <a:prstClr val="black"/>
                </a:solidFill>
                <a:latin typeface="Arial"/>
                <a:cs typeface="Arial"/>
              </a:rPr>
              <a:t>metamodel</a:t>
            </a:r>
            <a:endParaRPr lang="en-US" sz="1050" spc="-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cxnSp>
        <p:nvCxnSpPr>
          <p:cNvPr id="263" name="Connecteur droit 262"/>
          <p:cNvCxnSpPr/>
          <p:nvPr/>
        </p:nvCxnSpPr>
        <p:spPr>
          <a:xfrm flipH="1">
            <a:off x="2187160" y="2723788"/>
            <a:ext cx="528636" cy="550"/>
          </a:xfrm>
          <a:prstGeom prst="line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ZoneTexte 263"/>
          <p:cNvSpPr txBox="1"/>
          <p:nvPr/>
        </p:nvSpPr>
        <p:spPr>
          <a:xfrm>
            <a:off x="2161189" y="2451095"/>
            <a:ext cx="1095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b="1" i="1" dirty="0" err="1" smtClean="0"/>
              <a:t>merge</a:t>
            </a:r>
            <a:endParaRPr lang="en-US" sz="1100" b="1" i="1" dirty="0"/>
          </a:p>
        </p:txBody>
      </p:sp>
      <p:sp>
        <p:nvSpPr>
          <p:cNvPr id="265" name="object 102"/>
          <p:cNvSpPr/>
          <p:nvPr/>
        </p:nvSpPr>
        <p:spPr>
          <a:xfrm>
            <a:off x="2316794" y="3276789"/>
            <a:ext cx="2427021" cy="455563"/>
          </a:xfrm>
          <a:custGeom>
            <a:avLst/>
            <a:gdLst/>
            <a:ahLst/>
            <a:cxnLst/>
            <a:rect l="l" t="t" r="r" b="b"/>
            <a:pathLst>
              <a:path w="2456815" h="431164">
                <a:moveTo>
                  <a:pt x="0" y="0"/>
                </a:moveTo>
                <a:lnTo>
                  <a:pt x="2335809" y="0"/>
                </a:lnTo>
                <a:lnTo>
                  <a:pt x="2456478" y="120669"/>
                </a:lnTo>
                <a:lnTo>
                  <a:pt x="2456478" y="430961"/>
                </a:lnTo>
                <a:lnTo>
                  <a:pt x="0" y="43096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algn="ctr" defTabSz="586405"/>
            <a:r>
              <a:rPr lang="en-US" sz="1200" dirty="0"/>
              <a:t>operational semantics</a:t>
            </a:r>
            <a:endParaRPr sz="1154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266" name="Connecteur droit 265"/>
          <p:cNvCxnSpPr/>
          <p:nvPr/>
        </p:nvCxnSpPr>
        <p:spPr>
          <a:xfrm flipH="1" flipV="1">
            <a:off x="3483304" y="2939514"/>
            <a:ext cx="0" cy="324000"/>
          </a:xfrm>
          <a:prstGeom prst="line">
            <a:avLst/>
          </a:prstGeom>
          <a:ln>
            <a:prstDash val="sysDot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8" name="ZoneTexte 267"/>
          <p:cNvSpPr txBox="1"/>
          <p:nvPr/>
        </p:nvSpPr>
        <p:spPr>
          <a:xfrm>
            <a:off x="3449206" y="3037904"/>
            <a:ext cx="10954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100" b="1" i="1" dirty="0" smtClean="0"/>
              <a:t>imports</a:t>
            </a:r>
            <a:endParaRPr lang="en-US" sz="1100" b="1" i="1" dirty="0"/>
          </a:p>
        </p:txBody>
      </p:sp>
    </p:spTree>
    <p:extLst>
      <p:ext uri="{BB962C8B-B14F-4D97-AF65-F5344CB8AC3E}">
        <p14:creationId xmlns:p14="http://schemas.microsoft.com/office/powerpoint/2010/main" val="268887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8" grpId="0" animBg="1"/>
      <p:bldP spid="190" grpId="0"/>
      <p:bldP spid="191" grpId="0" animBg="1"/>
      <p:bldP spid="192" grpId="0"/>
      <p:bldP spid="195" grpId="0"/>
      <p:bldP spid="207" grpId="0" animBg="1"/>
      <p:bldP spid="229" grpId="0" animBg="1"/>
      <p:bldP spid="230" grpId="0" animBg="1"/>
      <p:bldP spid="231" grpId="0" animBg="1"/>
      <p:bldP spid="232" grpId="0" animBg="1"/>
      <p:bldP spid="234" grpId="0"/>
      <p:bldP spid="236" grpId="0"/>
      <p:bldP spid="238" grpId="0"/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9336" y="310201"/>
            <a:ext cx="12025336" cy="790787"/>
          </a:xfrm>
        </p:spPr>
        <p:txBody>
          <a:bodyPr/>
          <a:lstStyle/>
          <a:p>
            <a:r>
              <a:rPr lang="fr-BE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Animating</a:t>
            </a:r>
            <a:r>
              <a:rPr lang="fr-BE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4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endParaRPr lang="en-GB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5951984" y="2082729"/>
            <a:ext cx="5472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Supply Chain Model Animation**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9" name="ZoneTexte 108"/>
          <p:cNvSpPr txBox="1"/>
          <p:nvPr/>
        </p:nvSpPr>
        <p:spPr>
          <a:xfrm>
            <a:off x="949582" y="1403693"/>
            <a:ext cx="381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Pacman Model Animation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0" name="ZoneTexte 109"/>
          <p:cNvSpPr txBox="1"/>
          <p:nvPr/>
        </p:nvSpPr>
        <p:spPr>
          <a:xfrm>
            <a:off x="711871" y="3913118"/>
            <a:ext cx="381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FSM Model Animation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1845" y="6305827"/>
            <a:ext cx="4742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  <a:latin typeface="YouTube Sans"/>
              </a:rPr>
              <a:t>**</a:t>
            </a:r>
            <a:r>
              <a:rPr lang="en-US" sz="1200" dirty="0" smtClean="0">
                <a:solidFill>
                  <a:srgbClr val="2121FF"/>
                </a:solidFill>
                <a:latin typeface="YouTube Sans"/>
              </a:rPr>
              <a:t>https</a:t>
            </a:r>
            <a:r>
              <a:rPr lang="en-US" sz="1200" dirty="0">
                <a:solidFill>
                  <a:srgbClr val="2121FF"/>
                </a:solidFill>
                <a:latin typeface="YouTube Sans"/>
              </a:rPr>
              <a:t>://www.youtube.com/watch?v=GVJO2PuJD6w&amp;t=2s</a:t>
            </a:r>
            <a:endParaRPr lang="en-US" sz="1200" dirty="0">
              <a:solidFill>
                <a:srgbClr val="2121FF"/>
              </a:solidFill>
            </a:endParaRPr>
          </a:p>
        </p:txBody>
      </p:sp>
      <p:pic>
        <p:nvPicPr>
          <p:cNvPr id="112" name="SupplyCh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93665" y="2691952"/>
            <a:ext cx="5853251" cy="2873276"/>
          </a:xfrm>
          <a:prstGeom prst="rect">
            <a:avLst/>
          </a:prstGeom>
        </p:spPr>
      </p:pic>
      <p:sp>
        <p:nvSpPr>
          <p:cNvPr id="113" name="Rounded Rectangle 70"/>
          <p:cNvSpPr/>
          <p:nvPr/>
        </p:nvSpPr>
        <p:spPr>
          <a:xfrm>
            <a:off x="2188628" y="2385246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4" name="Rounded Rectangle 71"/>
          <p:cNvSpPr/>
          <p:nvPr/>
        </p:nvSpPr>
        <p:spPr>
          <a:xfrm>
            <a:off x="3168342" y="2385246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5" name="Rounded Rectangle 72"/>
          <p:cNvSpPr/>
          <p:nvPr/>
        </p:nvSpPr>
        <p:spPr>
          <a:xfrm>
            <a:off x="2188628" y="3207381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6" name="Rounded Rectangle 73"/>
          <p:cNvSpPr/>
          <p:nvPr/>
        </p:nvSpPr>
        <p:spPr>
          <a:xfrm>
            <a:off x="3168342" y="3207381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7" name="Straight Connector 75"/>
          <p:cNvCxnSpPr>
            <a:stCxn id="113" idx="3"/>
            <a:endCxn id="114" idx="1"/>
          </p:cNvCxnSpPr>
          <p:nvPr/>
        </p:nvCxnSpPr>
        <p:spPr>
          <a:xfrm>
            <a:off x="2548628" y="2565246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76"/>
          <p:cNvCxnSpPr>
            <a:stCxn id="115" idx="3"/>
            <a:endCxn id="116" idx="1"/>
          </p:cNvCxnSpPr>
          <p:nvPr/>
        </p:nvCxnSpPr>
        <p:spPr>
          <a:xfrm>
            <a:off x="2548628" y="3387381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79"/>
          <p:cNvCxnSpPr>
            <a:stCxn id="116" idx="0"/>
            <a:endCxn id="114" idx="2"/>
          </p:cNvCxnSpPr>
          <p:nvPr/>
        </p:nvCxnSpPr>
        <p:spPr>
          <a:xfrm flipV="1">
            <a:off x="3348342" y="2745246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82"/>
          <p:cNvCxnSpPr>
            <a:stCxn id="115" idx="0"/>
            <a:endCxn id="113" idx="2"/>
          </p:cNvCxnSpPr>
          <p:nvPr/>
        </p:nvCxnSpPr>
        <p:spPr>
          <a:xfrm flipV="1">
            <a:off x="2368628" y="2745246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85"/>
          <p:cNvSpPr txBox="1"/>
          <p:nvPr/>
        </p:nvSpPr>
        <p:spPr>
          <a:xfrm>
            <a:off x="2715272" y="2379090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2" name="TextBox 86"/>
          <p:cNvSpPr txBox="1"/>
          <p:nvPr/>
        </p:nvSpPr>
        <p:spPr>
          <a:xfrm>
            <a:off x="2709984" y="3209409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3" name="TextBox 87"/>
          <p:cNvSpPr txBox="1"/>
          <p:nvPr/>
        </p:nvSpPr>
        <p:spPr>
          <a:xfrm>
            <a:off x="2493159" y="3344441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4" name="TextBox 89"/>
          <p:cNvSpPr txBox="1"/>
          <p:nvPr/>
        </p:nvSpPr>
        <p:spPr>
          <a:xfrm>
            <a:off x="2493159" y="2537446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5" name="TextBox 90"/>
          <p:cNvSpPr txBox="1"/>
          <p:nvPr/>
        </p:nvSpPr>
        <p:spPr>
          <a:xfrm>
            <a:off x="2131732" y="2717563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6" name="TextBox 91"/>
          <p:cNvSpPr txBox="1"/>
          <p:nvPr/>
        </p:nvSpPr>
        <p:spPr>
          <a:xfrm>
            <a:off x="3083770" y="2710575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7" name="TextBox 92"/>
          <p:cNvSpPr txBox="1"/>
          <p:nvPr/>
        </p:nvSpPr>
        <p:spPr>
          <a:xfrm>
            <a:off x="2302132" y="3037087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8" name="TextBox 93"/>
          <p:cNvSpPr txBox="1"/>
          <p:nvPr/>
        </p:nvSpPr>
        <p:spPr>
          <a:xfrm>
            <a:off x="3304489" y="3013248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9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31" y="2394898"/>
            <a:ext cx="252000" cy="259983"/>
          </a:xfrm>
          <a:prstGeom prst="rect">
            <a:avLst/>
          </a:prstGeom>
        </p:spPr>
      </p:pic>
      <p:pic>
        <p:nvPicPr>
          <p:cNvPr id="130" name="Picture 9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3733549" y="3336188"/>
            <a:ext cx="252000" cy="231193"/>
          </a:xfrm>
          <a:prstGeom prst="rect">
            <a:avLst/>
          </a:prstGeom>
        </p:spPr>
      </p:pic>
      <p:cxnSp>
        <p:nvCxnSpPr>
          <p:cNvPr id="131" name="Straight Connector 97"/>
          <p:cNvCxnSpPr>
            <a:stCxn id="116" idx="3"/>
            <a:endCxn id="130" idx="1"/>
          </p:cNvCxnSpPr>
          <p:nvPr/>
        </p:nvCxnSpPr>
        <p:spPr>
          <a:xfrm>
            <a:off x="3528342" y="3387381"/>
            <a:ext cx="205207" cy="644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00"/>
          <p:cNvSpPr txBox="1"/>
          <p:nvPr/>
        </p:nvSpPr>
        <p:spPr>
          <a:xfrm>
            <a:off x="3473113" y="3377396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3" name="TextBox 101"/>
          <p:cNvSpPr txBox="1"/>
          <p:nvPr/>
        </p:nvSpPr>
        <p:spPr>
          <a:xfrm>
            <a:off x="1855918" y="2501319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4" name="Straight Connector 102"/>
          <p:cNvCxnSpPr>
            <a:stCxn id="129" idx="3"/>
            <a:endCxn id="113" idx="1"/>
          </p:cNvCxnSpPr>
          <p:nvPr/>
        </p:nvCxnSpPr>
        <p:spPr>
          <a:xfrm>
            <a:off x="1901231" y="2524890"/>
            <a:ext cx="287397" cy="40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1539202" y="1889831"/>
            <a:ext cx="2880320" cy="17388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ounded Rectangle 115"/>
          <p:cNvSpPr/>
          <p:nvPr/>
        </p:nvSpPr>
        <p:spPr>
          <a:xfrm>
            <a:off x="2225332" y="1902715"/>
            <a:ext cx="969303" cy="213722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SCORE     0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252613" y="1889831"/>
            <a:ext cx="290307" cy="17383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Rectangle 137"/>
          <p:cNvSpPr/>
          <p:nvPr/>
        </p:nvSpPr>
        <p:spPr>
          <a:xfrm>
            <a:off x="3818416" y="1896143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Viz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000" baseline="-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2x2</a:t>
            </a:r>
            <a:endParaRPr lang="en-GB" sz="1000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9" name="Straight Connector 102"/>
          <p:cNvCxnSpPr/>
          <p:nvPr/>
        </p:nvCxnSpPr>
        <p:spPr>
          <a:xfrm flipV="1">
            <a:off x="3528342" y="2474906"/>
            <a:ext cx="324035" cy="1014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864" y="2375714"/>
            <a:ext cx="252000" cy="259983"/>
          </a:xfrm>
          <a:prstGeom prst="rect">
            <a:avLst/>
          </a:prstGeom>
        </p:spPr>
      </p:pic>
      <p:sp>
        <p:nvSpPr>
          <p:cNvPr id="141" name="TextBox 101"/>
          <p:cNvSpPr txBox="1"/>
          <p:nvPr/>
        </p:nvSpPr>
        <p:spPr>
          <a:xfrm>
            <a:off x="3643843" y="2523812"/>
            <a:ext cx="180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331675" y="4302089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ectangle 142"/>
          <p:cNvSpPr/>
          <p:nvPr/>
        </p:nvSpPr>
        <p:spPr>
          <a:xfrm>
            <a:off x="1331675" y="4310966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44" name="Ellipse 143"/>
          <p:cNvSpPr/>
          <p:nvPr/>
        </p:nvSpPr>
        <p:spPr>
          <a:xfrm>
            <a:off x="1978179" y="4673225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/>
          <p:cNvSpPr/>
          <p:nvPr/>
        </p:nvSpPr>
        <p:spPr>
          <a:xfrm>
            <a:off x="2140179" y="4847398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Ellipse 145"/>
          <p:cNvSpPr/>
          <p:nvPr/>
        </p:nvSpPr>
        <p:spPr>
          <a:xfrm>
            <a:off x="3563979" y="4653567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7" name="Ellipse 146"/>
          <p:cNvSpPr/>
          <p:nvPr/>
        </p:nvSpPr>
        <p:spPr>
          <a:xfrm>
            <a:off x="3607078" y="5512855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8" name="Connecteur droit avec flèche 147"/>
          <p:cNvCxnSpPr/>
          <p:nvPr/>
        </p:nvCxnSpPr>
        <p:spPr>
          <a:xfrm>
            <a:off x="2419078" y="4776653"/>
            <a:ext cx="11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avec flèche 148"/>
          <p:cNvCxnSpPr/>
          <p:nvPr/>
        </p:nvCxnSpPr>
        <p:spPr>
          <a:xfrm flipH="1" flipV="1">
            <a:off x="2458989" y="4998490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1474179" y="5619779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837263" y="5619779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2197263" y="562085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2557263" y="562085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2917263" y="5620855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155" name="Connecteur droit avec flèche 154"/>
          <p:cNvCxnSpPr/>
          <p:nvPr/>
        </p:nvCxnSpPr>
        <p:spPr>
          <a:xfrm>
            <a:off x="3851955" y="5149568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/>
          <p:cNvCxnSpPr/>
          <p:nvPr/>
        </p:nvCxnSpPr>
        <p:spPr>
          <a:xfrm>
            <a:off x="1763723" y="4541445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Ellipse 156"/>
          <p:cNvSpPr/>
          <p:nvPr/>
        </p:nvSpPr>
        <p:spPr>
          <a:xfrm>
            <a:off x="3731484" y="4836823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4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0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12"/>
                </p:tgtEl>
              </p:cMediaNode>
            </p:video>
          </p:childTnLst>
        </p:cTn>
      </p:par>
    </p:tnLst>
    <p:bldLst>
      <p:bldP spid="133" grpId="0"/>
      <p:bldP spid="141" grpId="0"/>
      <p:bldP spid="145" grpId="0" animBg="1"/>
      <p:bldP spid="1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address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88" y="1551141"/>
            <a:ext cx="8080412" cy="45953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87" y="6230683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YouTube Sans"/>
              </a:rPr>
              <a:t>https</a:t>
            </a:r>
            <a:r>
              <a:rPr lang="en-US" sz="1600" b="1" dirty="0">
                <a:solidFill>
                  <a:srgbClr val="FF0000"/>
                </a:solidFill>
                <a:latin typeface="YouTube Sans"/>
              </a:rPr>
              <a:t>://www.youtube.com/watch?v=kaJfTS2WvEA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5301208"/>
            <a:ext cx="1865912" cy="7318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49080"/>
            <a:ext cx="1641887" cy="8219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196584"/>
            <a:ext cx="1978137" cy="6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a Model Animation ?</a:t>
            </a:r>
            <a:endParaRPr lang="en-GB" sz="4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</a:rPr>
              <a:t>7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191344" y="1618922"/>
            <a:ext cx="63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err="1" smtClean="0">
                <a:solidFill>
                  <a:srgbClr val="0066FF"/>
                </a:solidFill>
              </a:rPr>
              <a:t>Visualization</a:t>
            </a:r>
            <a:r>
              <a:rPr lang="fr-BE" b="1" dirty="0" smtClean="0">
                <a:solidFill>
                  <a:srgbClr val="0066FF"/>
                </a:solidFill>
              </a:rPr>
              <a:t> (</a:t>
            </a:r>
            <a:r>
              <a:rPr lang="fr-BE" b="1" dirty="0" err="1" smtClean="0">
                <a:solidFill>
                  <a:srgbClr val="0066FF"/>
                </a:solidFill>
              </a:rPr>
              <a:t>aka</a:t>
            </a:r>
            <a:r>
              <a:rPr lang="fr-BE" b="1" dirty="0" smtClean="0">
                <a:solidFill>
                  <a:srgbClr val="0066FF"/>
                </a:solidFill>
              </a:rPr>
              <a:t>. </a:t>
            </a:r>
            <a:r>
              <a:rPr lang="fr-BE" b="1" dirty="0" err="1" smtClean="0">
                <a:solidFill>
                  <a:srgbClr val="0066FF"/>
                </a:solidFill>
              </a:rPr>
              <a:t>Rendering</a:t>
            </a:r>
            <a:r>
              <a:rPr lang="fr-BE" b="1" dirty="0" smtClean="0">
                <a:solidFill>
                  <a:srgbClr val="0066FF"/>
                </a:solidFill>
              </a:rPr>
              <a:t>)</a:t>
            </a:r>
            <a:endParaRPr lang="fr-BE" b="1" u="sng" dirty="0">
              <a:solidFill>
                <a:srgbClr val="0066FF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rendering transformation </a:t>
            </a:r>
            <a:r>
              <a:rPr lang="en-US" sz="1400" b="1" i="1" dirty="0" smtClean="0"/>
              <a:t>assigns</a:t>
            </a:r>
            <a:r>
              <a:rPr lang="en-US" sz="1400" dirty="0" smtClean="0"/>
              <a:t> one (or more) </a:t>
            </a:r>
            <a:r>
              <a:rPr lang="en-US" sz="1400" b="1" i="1" dirty="0" smtClean="0"/>
              <a:t>concrete representation</a:t>
            </a:r>
            <a:r>
              <a:rPr lang="en-US" sz="1400" dirty="0" smtClean="0"/>
              <a:t>(s) to each abstract syntax element or group of elements in an input model, as long as the meta-model of the concrete syntax is defined explicitly. </a:t>
            </a:r>
            <a:endParaRPr lang="fr-BE" sz="1400" b="1" dirty="0" smtClean="0">
              <a:solidFill>
                <a:srgbClr val="0066FF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smtClean="0">
                <a:solidFill>
                  <a:srgbClr val="0066FF"/>
                </a:solidFill>
              </a:rPr>
              <a:t>Simulation</a:t>
            </a:r>
            <a:endParaRPr lang="fr-BE" b="1" dirty="0">
              <a:solidFill>
                <a:srgbClr val="0066FF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</a:t>
            </a:r>
            <a:r>
              <a:rPr lang="en-US" sz="1400" dirty="0"/>
              <a:t>simulation transformation defines the </a:t>
            </a:r>
            <a:r>
              <a:rPr lang="en-US" sz="1400" b="1" i="1" dirty="0"/>
              <a:t>operational semantics </a:t>
            </a:r>
            <a:r>
              <a:rPr lang="en-US" sz="1400" dirty="0"/>
              <a:t>of a modeling language that updates the modeled system’s states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1400" dirty="0" err="1" smtClean="0"/>
              <a:t>Inplace</a:t>
            </a:r>
            <a:r>
              <a:rPr lang="fr-FR" sz="1400" dirty="0"/>
              <a:t> </a:t>
            </a:r>
            <a:r>
              <a:rPr lang="fr-FR" sz="1400" dirty="0" smtClean="0"/>
              <a:t>&amp; </a:t>
            </a:r>
            <a:r>
              <a:rPr lang="fr-FR" sz="1400" dirty="0" err="1" smtClean="0"/>
              <a:t>Endogenous</a:t>
            </a:r>
            <a:endParaRPr lang="fr-BE" sz="1400" dirty="0"/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BE" b="1" dirty="0">
                <a:solidFill>
                  <a:srgbClr val="0066FF"/>
                </a:solidFill>
              </a:rPr>
              <a:t>Animation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Animation is the </a:t>
            </a:r>
            <a:r>
              <a:rPr lang="en-US" sz="1400" b="1" i="1" dirty="0"/>
              <a:t>visualization of a simulation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endParaRPr lang="fr-BE" b="1" dirty="0">
              <a:solidFill>
                <a:srgbClr val="0066FF"/>
              </a:solidFill>
            </a:endParaRPr>
          </a:p>
        </p:txBody>
      </p:sp>
      <p:grpSp>
        <p:nvGrpSpPr>
          <p:cNvPr id="73" name="Group 13"/>
          <p:cNvGrpSpPr/>
          <p:nvPr/>
        </p:nvGrpSpPr>
        <p:grpSpPr>
          <a:xfrm>
            <a:off x="8727179" y="3270464"/>
            <a:ext cx="1902284" cy="761531"/>
            <a:chOff x="6722172" y="3813178"/>
            <a:chExt cx="1902284" cy="761531"/>
          </a:xfrm>
        </p:grpSpPr>
        <p:sp>
          <p:nvSpPr>
            <p:cNvPr id="74" name="Freeform 241"/>
            <p:cNvSpPr/>
            <p:nvPr/>
          </p:nvSpPr>
          <p:spPr>
            <a:xfrm rot="5400000">
              <a:off x="7292548" y="3242802"/>
              <a:ext cx="761531" cy="1902284"/>
            </a:xfrm>
            <a:custGeom>
              <a:avLst/>
              <a:gdLst>
                <a:gd name="connsiteX0" fmla="*/ 0 w 640876"/>
                <a:gd name="connsiteY0" fmla="*/ 2050505 h 2050505"/>
                <a:gd name="connsiteX1" fmla="*/ 0 w 640876"/>
                <a:gd name="connsiteY1" fmla="*/ 214204 h 2050505"/>
                <a:gd name="connsiteX2" fmla="*/ 320438 w 640876"/>
                <a:gd name="connsiteY2" fmla="*/ 0 h 2050505"/>
                <a:gd name="connsiteX3" fmla="*/ 640876 w 640876"/>
                <a:gd name="connsiteY3" fmla="*/ 214204 h 2050505"/>
                <a:gd name="connsiteX4" fmla="*/ 640876 w 640876"/>
                <a:gd name="connsiteY4" fmla="*/ 2050505 h 205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76" h="2050505">
                  <a:moveTo>
                    <a:pt x="0" y="2050505"/>
                  </a:moveTo>
                  <a:lnTo>
                    <a:pt x="0" y="214204"/>
                  </a:lnTo>
                  <a:lnTo>
                    <a:pt x="320438" y="0"/>
                  </a:lnTo>
                  <a:lnTo>
                    <a:pt x="640876" y="214204"/>
                  </a:lnTo>
                  <a:lnTo>
                    <a:pt x="640876" y="2050505"/>
                  </a:lnTo>
                  <a:close/>
                </a:path>
              </a:pathLst>
            </a:cu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ounded Rectangle 199"/>
            <p:cNvSpPr/>
            <p:nvPr/>
          </p:nvSpPr>
          <p:spPr>
            <a:xfrm>
              <a:off x="7250749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76" name="Rounded Rectangle 202"/>
            <p:cNvSpPr/>
            <p:nvPr/>
          </p:nvSpPr>
          <p:spPr>
            <a:xfrm>
              <a:off x="8074645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77" name="Straight Connector 204"/>
            <p:cNvCxnSpPr/>
            <p:nvPr/>
          </p:nvCxnSpPr>
          <p:spPr>
            <a:xfrm>
              <a:off x="7610749" y="4120429"/>
              <a:ext cx="46389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8" name="TextBox 214"/>
            <p:cNvSpPr txBox="1"/>
            <p:nvPr/>
          </p:nvSpPr>
          <p:spPr>
            <a:xfrm>
              <a:off x="7639058" y="3916031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pic>
          <p:nvPicPr>
            <p:cNvPr id="79" name="Picture 2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562" y="3990438"/>
              <a:ext cx="252000" cy="259983"/>
            </a:xfrm>
            <a:prstGeom prst="rect">
              <a:avLst/>
            </a:prstGeom>
          </p:spPr>
        </p:pic>
        <p:sp>
          <p:nvSpPr>
            <p:cNvPr id="80" name="TextBox 217"/>
            <p:cNvSpPr txBox="1"/>
            <p:nvPr/>
          </p:nvSpPr>
          <p:spPr>
            <a:xfrm>
              <a:off x="7009530" y="4072501"/>
              <a:ext cx="3513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1" name="Elbow Connector 81"/>
            <p:cNvCxnSpPr/>
            <p:nvPr/>
          </p:nvCxnSpPr>
          <p:spPr>
            <a:xfrm flipV="1">
              <a:off x="7030562" y="4120429"/>
              <a:ext cx="220187" cy="1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82" name="Group 11"/>
          <p:cNvGrpSpPr/>
          <p:nvPr/>
        </p:nvGrpSpPr>
        <p:grpSpPr>
          <a:xfrm>
            <a:off x="10533855" y="3270465"/>
            <a:ext cx="1570165" cy="759520"/>
            <a:chOff x="9003192" y="3813180"/>
            <a:chExt cx="1570165" cy="759520"/>
          </a:xfrm>
        </p:grpSpPr>
        <p:sp>
          <p:nvSpPr>
            <p:cNvPr id="83" name="Freeform 245"/>
            <p:cNvSpPr/>
            <p:nvPr/>
          </p:nvSpPr>
          <p:spPr>
            <a:xfrm rot="5400000">
              <a:off x="9408515" y="3407857"/>
              <a:ext cx="759520" cy="1570165"/>
            </a:xfrm>
            <a:custGeom>
              <a:avLst/>
              <a:gdLst>
                <a:gd name="connsiteX0" fmla="*/ 0 w 640876"/>
                <a:gd name="connsiteY0" fmla="*/ 1832523 h 1836301"/>
                <a:gd name="connsiteX1" fmla="*/ 0 w 640876"/>
                <a:gd name="connsiteY1" fmla="*/ 0 h 1836301"/>
                <a:gd name="connsiteX2" fmla="*/ 640876 w 640876"/>
                <a:gd name="connsiteY2" fmla="*/ 0 h 1836301"/>
                <a:gd name="connsiteX3" fmla="*/ 640876 w 640876"/>
                <a:gd name="connsiteY3" fmla="*/ 1832523 h 1836301"/>
                <a:gd name="connsiteX4" fmla="*/ 320438 w 640876"/>
                <a:gd name="connsiteY4" fmla="*/ 1618319 h 1836301"/>
                <a:gd name="connsiteX5" fmla="*/ 0 w 640876"/>
                <a:gd name="connsiteY5" fmla="*/ 1836301 h 1836301"/>
                <a:gd name="connsiteX6" fmla="*/ 0 w 640876"/>
                <a:gd name="connsiteY6" fmla="*/ 1832523 h 1836301"/>
                <a:gd name="connsiteX7" fmla="*/ 640876 w 640876"/>
                <a:gd name="connsiteY7" fmla="*/ 1832523 h 1836301"/>
                <a:gd name="connsiteX8" fmla="*/ 640876 w 640876"/>
                <a:gd name="connsiteY8" fmla="*/ 1836301 h 18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876" h="1836301">
                  <a:moveTo>
                    <a:pt x="0" y="1832523"/>
                  </a:moveTo>
                  <a:lnTo>
                    <a:pt x="0" y="0"/>
                  </a:lnTo>
                  <a:lnTo>
                    <a:pt x="640876" y="0"/>
                  </a:lnTo>
                  <a:lnTo>
                    <a:pt x="640876" y="1832523"/>
                  </a:lnTo>
                  <a:lnTo>
                    <a:pt x="320438" y="1618319"/>
                  </a:lnTo>
                  <a:close/>
                  <a:moveTo>
                    <a:pt x="0" y="1836301"/>
                  </a:moveTo>
                  <a:lnTo>
                    <a:pt x="0" y="1832523"/>
                  </a:lnTo>
                  <a:lnTo>
                    <a:pt x="640876" y="1832523"/>
                  </a:lnTo>
                  <a:lnTo>
                    <a:pt x="640876" y="1836301"/>
                  </a:lnTo>
                  <a:close/>
                </a:path>
              </a:pathLst>
            </a:cu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4" name="Picture 2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863" y="4250421"/>
              <a:ext cx="252000" cy="259983"/>
            </a:xfrm>
            <a:prstGeom prst="rect">
              <a:avLst/>
            </a:prstGeom>
          </p:spPr>
        </p:pic>
        <p:sp>
          <p:nvSpPr>
            <p:cNvPr id="85" name="TextBox 224"/>
            <p:cNvSpPr txBox="1"/>
            <p:nvPr/>
          </p:nvSpPr>
          <p:spPr>
            <a:xfrm>
              <a:off x="10080776" y="4318641"/>
              <a:ext cx="3321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6" name="Elbow Connector 225"/>
            <p:cNvCxnSpPr>
              <a:stCxn id="84" idx="3"/>
              <a:endCxn id="88" idx="2"/>
            </p:cNvCxnSpPr>
            <p:nvPr/>
          </p:nvCxnSpPr>
          <p:spPr>
            <a:xfrm flipV="1">
              <a:off x="9976863" y="4300429"/>
              <a:ext cx="303874" cy="79984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87" name="Rounded Rectangle 226"/>
            <p:cNvSpPr/>
            <p:nvPr/>
          </p:nvSpPr>
          <p:spPr>
            <a:xfrm>
              <a:off x="9276841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8" name="Rounded Rectangle 227"/>
            <p:cNvSpPr/>
            <p:nvPr/>
          </p:nvSpPr>
          <p:spPr>
            <a:xfrm>
              <a:off x="10100737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9" name="Straight Connector 228"/>
            <p:cNvCxnSpPr>
              <a:stCxn id="87" idx="3"/>
              <a:endCxn id="88" idx="1"/>
            </p:cNvCxnSpPr>
            <p:nvPr/>
          </p:nvCxnSpPr>
          <p:spPr>
            <a:xfrm>
              <a:off x="9636841" y="4120429"/>
              <a:ext cx="46389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0" name="TextBox 229"/>
            <p:cNvSpPr txBox="1"/>
            <p:nvPr/>
          </p:nvSpPr>
          <p:spPr>
            <a:xfrm>
              <a:off x="9665150" y="3907636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332" y="1848735"/>
            <a:ext cx="1022855" cy="1004201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23664" y="6225394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Lúcio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Levi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Moussa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Dingel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Juergen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Lambers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Salay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Rick and Selim,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Gehan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Syriani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Eugene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Wimmer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Manuel. (2014). 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Transformation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Intents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SoSyM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15(3), 647--684	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itchFamily="18" charset="2"/>
              </a:rPr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4"/>
          <p:cNvSpPr txBox="1"/>
          <p:nvPr/>
        </p:nvSpPr>
        <p:spPr>
          <a:xfrm>
            <a:off x="10188471" y="4595893"/>
            <a:ext cx="553353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MM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5"/>
          <p:cNvSpPr txBox="1"/>
          <p:nvPr/>
        </p:nvSpPr>
        <p:spPr>
          <a:xfrm>
            <a:off x="7639095" y="4595893"/>
            <a:ext cx="459907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6"/>
          <p:cNvSpPr txBox="1"/>
          <p:nvPr/>
        </p:nvSpPr>
        <p:spPr>
          <a:xfrm>
            <a:off x="7608168" y="5166542"/>
            <a:ext cx="449833" cy="4385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r>
              <a:rPr lang="fr-FR" sz="135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7"/>
          <p:cNvSpPr txBox="1"/>
          <p:nvPr/>
        </p:nvSpPr>
        <p:spPr>
          <a:xfrm>
            <a:off x="10273870" y="5166542"/>
            <a:ext cx="297768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7"/>
          <p:cNvCxnSpPr>
            <a:stCxn id="101" idx="1"/>
            <a:endCxn id="102" idx="3"/>
          </p:cNvCxnSpPr>
          <p:nvPr/>
        </p:nvCxnSpPr>
        <p:spPr>
          <a:xfrm flipH="1" flipV="1">
            <a:off x="8034204" y="4734392"/>
            <a:ext cx="2154266" cy="992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Isosceles Triangle 27"/>
          <p:cNvSpPr>
            <a:spLocks noChangeAspect="1"/>
          </p:cNvSpPr>
          <p:nvPr/>
        </p:nvSpPr>
        <p:spPr>
          <a:xfrm>
            <a:off x="7752082" y="4917008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Isosceles Triangle 30"/>
          <p:cNvSpPr>
            <a:spLocks noChangeAspect="1"/>
          </p:cNvSpPr>
          <p:nvPr/>
        </p:nvSpPr>
        <p:spPr>
          <a:xfrm>
            <a:off x="10341754" y="4906425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Arc 107"/>
          <p:cNvSpPr/>
          <p:nvPr/>
        </p:nvSpPr>
        <p:spPr>
          <a:xfrm>
            <a:off x="10297956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Arc 108"/>
          <p:cNvSpPr/>
          <p:nvPr/>
        </p:nvSpPr>
        <p:spPr>
          <a:xfrm>
            <a:off x="7744071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TextBox 2"/>
          <p:cNvSpPr txBox="1"/>
          <p:nvPr/>
        </p:nvSpPr>
        <p:spPr>
          <a:xfrm>
            <a:off x="10398332" y="5440245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TextBox 19"/>
          <p:cNvSpPr txBox="1"/>
          <p:nvPr/>
        </p:nvSpPr>
        <p:spPr>
          <a:xfrm>
            <a:off x="7903737" y="5420629"/>
            <a:ext cx="70507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Animation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TextBox 22"/>
          <p:cNvSpPr txBox="1"/>
          <p:nvPr/>
        </p:nvSpPr>
        <p:spPr>
          <a:xfrm>
            <a:off x="9442188" y="4687665"/>
            <a:ext cx="55542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Parsing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TextBox 23"/>
          <p:cNvSpPr txBox="1"/>
          <p:nvPr/>
        </p:nvSpPr>
        <p:spPr>
          <a:xfrm>
            <a:off x="8289856" y="4550039"/>
            <a:ext cx="69466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Rendering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Arc 113"/>
          <p:cNvSpPr/>
          <p:nvPr/>
        </p:nvSpPr>
        <p:spPr>
          <a:xfrm>
            <a:off x="10503755" y="4550039"/>
            <a:ext cx="223167" cy="616505"/>
          </a:xfrm>
          <a:prstGeom prst="arc">
            <a:avLst>
              <a:gd name="adj1" fmla="val 15004394"/>
              <a:gd name="adj2" fmla="val 10574101"/>
            </a:avLst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TextBox 15"/>
          <p:cNvSpPr txBox="1"/>
          <p:nvPr/>
        </p:nvSpPr>
        <p:spPr>
          <a:xfrm>
            <a:off x="10622584" y="4734394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9139966" y="2320712"/>
            <a:ext cx="1185912" cy="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8110651" y="3592849"/>
            <a:ext cx="502174" cy="290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960096" y="3415648"/>
            <a:ext cx="1255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MovePacman</a:t>
            </a:r>
            <a:endParaRPr lang="en-US" sz="135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580055" y="2493470"/>
            <a:ext cx="1431481" cy="27047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C1: CELL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580055" y="2728027"/>
            <a:ext cx="1431481" cy="19415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1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  <a:p>
            <a:pPr defTabSz="1116574"/>
            <a:endParaRPr lang="en-GB" sz="11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5" name="Connecteur droit 54"/>
          <p:cNvCxnSpPr>
            <a:stCxn id="53" idx="0"/>
            <a:endCxn id="60" idx="2"/>
          </p:cNvCxnSpPr>
          <p:nvPr/>
        </p:nvCxnSpPr>
        <p:spPr>
          <a:xfrm flipH="1" flipV="1">
            <a:off x="8153569" y="2266428"/>
            <a:ext cx="142227" cy="227042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arrow" w="med" len="lg"/>
            <a:tailEnd w="sm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8241190" y="2287087"/>
            <a:ext cx="39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in</a:t>
            </a:r>
            <a:endParaRPr lang="en-US" sz="110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523569" y="1928462"/>
            <a:ext cx="1260000" cy="2266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116574"/>
            <a:r>
              <a:rPr lang="fr-FR" sz="12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p1:Pacman</a:t>
            </a:r>
            <a:endParaRPr lang="fr-FR" sz="12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523569" y="2122428"/>
            <a:ext cx="1260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Snip and Round Single Corner Rectangle 133"/>
          <p:cNvSpPr/>
          <p:nvPr/>
        </p:nvSpPr>
        <p:spPr>
          <a:xfrm>
            <a:off x="620260" y="19889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1" name="Snip and Round Single Corner Rectangle 133"/>
          <p:cNvSpPr/>
          <p:nvPr/>
        </p:nvSpPr>
        <p:spPr>
          <a:xfrm>
            <a:off x="623392" y="3429104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2" name="Snip and Round Single Corner Rectangle 133"/>
          <p:cNvSpPr/>
          <p:nvPr/>
        </p:nvSpPr>
        <p:spPr>
          <a:xfrm>
            <a:off x="620261" y="47971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22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2" grpId="0"/>
      <p:bldP spid="103" grpId="0"/>
      <p:bldP spid="104" grpId="0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9" grpId="0"/>
      <p:bldP spid="53" grpId="0" animBg="1"/>
      <p:bldP spid="54" grpId="0" animBg="1"/>
      <p:bldP spid="58" grpId="0"/>
      <p:bldP spid="59" grpId="0" animBg="1"/>
      <p:bldP spid="60" grpId="0" animBg="1"/>
      <p:bldP spid="49" grpId="0" animBg="1"/>
      <p:bldP spid="51" grpId="0" animBg="1"/>
      <p:bldP spid="52" grpId="0" animBg="1"/>
    </p:bld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dirty="0">
            <a:solidFill>
              <a:srgbClr val="000000"/>
            </a:solidFill>
            <a:latin typeface="CMR9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51611</TotalTime>
  <Words>2630</Words>
  <Application>Microsoft Office PowerPoint</Application>
  <PresentationFormat>Grand écran</PresentationFormat>
  <Paragraphs>1008</Paragraphs>
  <Slides>28</Slides>
  <Notes>28</Notes>
  <HiddenSlides>0</HiddenSlides>
  <MMClips>1</MMClips>
  <ScaleCrop>false</ScaleCrop>
  <HeadingPairs>
    <vt:vector size="6" baseType="variant">
      <vt:variant>
        <vt:lpstr>Polices utilisées</vt:lpstr>
      </vt:variant>
      <vt:variant>
        <vt:i4>22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28</vt:i4>
      </vt:variant>
    </vt:vector>
  </HeadingPairs>
  <TitlesOfParts>
    <vt:vector size="52" baseType="lpstr">
      <vt:lpstr>ＭＳ Ｐゴシック</vt:lpstr>
      <vt:lpstr>Arial</vt:lpstr>
      <vt:lpstr>Calibri</vt:lpstr>
      <vt:lpstr>Cambria Math</vt:lpstr>
      <vt:lpstr>CMR9</vt:lpstr>
      <vt:lpstr>Comic Sans MS</vt:lpstr>
      <vt:lpstr>Consolas</vt:lpstr>
      <vt:lpstr>Courier</vt:lpstr>
      <vt:lpstr>Courier New</vt:lpstr>
      <vt:lpstr>Frutiger LT Std 45 Light</vt:lpstr>
      <vt:lpstr>Garamond</vt:lpstr>
      <vt:lpstr>LinLibertineT</vt:lpstr>
      <vt:lpstr>LinLibertineTB</vt:lpstr>
      <vt:lpstr>Segoe UI Symbol</vt:lpstr>
      <vt:lpstr>SFORM9</vt:lpstr>
      <vt:lpstr>Times</vt:lpstr>
      <vt:lpstr>Times New Roman</vt:lpstr>
      <vt:lpstr>Times-Roman</vt:lpstr>
      <vt:lpstr>Verdana</vt:lpstr>
      <vt:lpstr>Wingdings</vt:lpstr>
      <vt:lpstr>Wingdings 2</vt:lpstr>
      <vt:lpstr>YouTube Sans</vt:lpstr>
      <vt:lpstr>UNamur</vt:lpstr>
      <vt:lpstr>1_UNamur</vt:lpstr>
      <vt:lpstr>Présentation PowerPoint</vt:lpstr>
      <vt:lpstr>Roles in MDE</vt:lpstr>
      <vt:lpstr>Roles in MDE</vt:lpstr>
      <vt:lpstr>Designing Pacman DSL: Metamodel</vt:lpstr>
      <vt:lpstr>Designing Pacman DSL: Model</vt:lpstr>
      <vt:lpstr>Designing Pacman DSL: Transformation</vt:lpstr>
      <vt:lpstr>Animating Models</vt:lpstr>
      <vt:lpstr>What we don’t address</vt:lpstr>
      <vt:lpstr>What is a Model Animation ?</vt:lpstr>
      <vt:lpstr>Decoupling TUs and AUs</vt:lpstr>
      <vt:lpstr>3 Key Challenges  </vt:lpstr>
      <vt:lpstr>Présentation PowerPoint</vt:lpstr>
      <vt:lpstr>Complex Rendering Patterns</vt:lpstr>
      <vt:lpstr>Complex Rendering Patterns</vt:lpstr>
      <vt:lpstr>Complex Rendering Patterns</vt:lpstr>
      <vt:lpstr>Integrating “insideness” natively </vt:lpstr>
      <vt:lpstr>Supporting animations natively </vt:lpstr>
      <vt:lpstr>Présentation PowerPoint</vt:lpstr>
      <vt:lpstr>De-/Re-Constructing MA</vt:lpstr>
      <vt:lpstr>MA Effects</vt:lpstr>
      <vt:lpstr>UA Parameterization</vt:lpstr>
      <vt:lpstr>UA Parameterization</vt:lpstr>
      <vt:lpstr>UA Parameterization</vt:lpstr>
      <vt:lpstr>UA Scheduling</vt:lpstr>
      <vt:lpstr>Présentation PowerPoint</vt:lpstr>
      <vt:lpstr>MT &lt; &gt; MA Coordination</vt:lpstr>
      <vt:lpstr>Reusing MA</vt:lpstr>
      <vt:lpstr>Conclusion</vt:lpstr>
    </vt:vector>
  </TitlesOfParts>
  <Company>University of Namur, Belgium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CCES Training Project Ruling</dc:title>
  <dc:creator>Moussa Amrani</dc:creator>
  <cp:keywords>CCES Training Project</cp:keywords>
  <cp:lastModifiedBy>Abdelkader Ouared</cp:lastModifiedBy>
  <cp:revision>3335</cp:revision>
  <cp:lastPrinted>2010-01-15T13:48:56Z</cp:lastPrinted>
  <dcterms:created xsi:type="dcterms:W3CDTF">2003-10-08T07:15:15Z</dcterms:created>
  <dcterms:modified xsi:type="dcterms:W3CDTF">2022-10-04T22:26:14Z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